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9" r:id="rId5"/>
    <p:sldId id="272" r:id="rId6"/>
    <p:sldId id="358" r:id="rId7"/>
    <p:sldId id="273" r:id="rId8"/>
    <p:sldId id="377" r:id="rId9"/>
    <p:sldId id="373" r:id="rId10"/>
    <p:sldId id="359" r:id="rId11"/>
    <p:sldId id="374" r:id="rId12"/>
    <p:sldId id="361" r:id="rId13"/>
    <p:sldId id="362" r:id="rId14"/>
    <p:sldId id="375" r:id="rId15"/>
    <p:sldId id="363" r:id="rId16"/>
    <p:sldId id="371" r:id="rId17"/>
    <p:sldId id="364" r:id="rId18"/>
    <p:sldId id="376" r:id="rId19"/>
    <p:sldId id="378" r:id="rId20"/>
    <p:sldId id="379" r:id="rId21"/>
    <p:sldId id="365" r:id="rId22"/>
    <p:sldId id="366" r:id="rId23"/>
    <p:sldId id="367" r:id="rId24"/>
    <p:sldId id="368" r:id="rId25"/>
    <p:sldId id="369" r:id="rId26"/>
    <p:sldId id="370" r:id="rId27"/>
    <p:sldId id="270" r:id="rId28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71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Luis Mateos González" initials="JLMG" lastIdx="2" clrIdx="0">
    <p:extLst>
      <p:ext uri="{19B8F6BF-5375-455C-9EA6-DF929625EA0E}">
        <p15:presenceInfo xmlns:p15="http://schemas.microsoft.com/office/powerpoint/2012/main" userId="S::jlmateos@aqu.cat::63a57d2d-85fd-47e7-8fd8-6601ce99af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260B3F"/>
    <a:srgbClr val="668793"/>
    <a:srgbClr val="4D7381"/>
    <a:srgbClr val="809BA5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9072" autoAdjust="0"/>
  </p:normalViewPr>
  <p:slideViewPr>
    <p:cSldViewPr showGuides="1">
      <p:cViewPr varScale="1">
        <p:scale>
          <a:sx n="59" d="100"/>
          <a:sy n="59" d="100"/>
        </p:scale>
        <p:origin x="948" y="60"/>
      </p:cViewPr>
      <p:guideLst>
        <p:guide orient="horz" pos="2160"/>
        <p:guide pos="529"/>
        <p:guide pos="71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CEB4-1247-49AA-85AE-90657FA4EE71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237ED72D-6C97-42DE-B5B1-3B5E530572F2}">
      <dgm:prSet phldrT="[Text]" custT="1"/>
      <dgm:spPr/>
      <dgm:t>
        <a:bodyPr/>
        <a:lstStyle/>
        <a:p>
          <a:r>
            <a:rPr lang="en-US" sz="900" b="1" dirty="0"/>
            <a:t>Comunicació</a:t>
          </a:r>
          <a:endParaRPr lang="es-AR" sz="900" b="1" dirty="0"/>
        </a:p>
      </dgm:t>
    </dgm:pt>
    <dgm:pt modelId="{E1C52379-A63F-47D2-9D6E-CF483241D8C0}" type="parTrans" cxnId="{D63FEEEB-1D97-4503-B94B-1EC3A71A0F37}">
      <dgm:prSet/>
      <dgm:spPr/>
      <dgm:t>
        <a:bodyPr/>
        <a:lstStyle/>
        <a:p>
          <a:endParaRPr lang="es-AR"/>
        </a:p>
      </dgm:t>
    </dgm:pt>
    <dgm:pt modelId="{E4CBB91C-67C2-4636-9718-F83365C75715}" type="sibTrans" cxnId="{D63FEEEB-1D97-4503-B94B-1EC3A71A0F37}">
      <dgm:prSet/>
      <dgm:spPr/>
      <dgm:t>
        <a:bodyPr/>
        <a:lstStyle/>
        <a:p>
          <a:endParaRPr lang="es-AR"/>
        </a:p>
      </dgm:t>
    </dgm:pt>
    <dgm:pt modelId="{D5D2AC13-7B64-4E0A-B80F-C0D53AFEEF9C}">
      <dgm:prSet phldrT="[Text]" custT="1"/>
      <dgm:spPr/>
      <dgm:t>
        <a:bodyPr/>
        <a:lstStyle/>
        <a:p>
          <a:r>
            <a:rPr lang="en-US" sz="800" b="1" dirty="0" err="1"/>
            <a:t>Biociències</a:t>
          </a:r>
          <a:endParaRPr lang="es-AR" sz="800" b="1" dirty="0"/>
        </a:p>
      </dgm:t>
    </dgm:pt>
    <dgm:pt modelId="{D3CD4D7F-1CAF-4894-A392-CB1276DB5CE6}" type="parTrans" cxnId="{B1BECE1D-9398-4221-BF85-77FEA484CBB2}">
      <dgm:prSet/>
      <dgm:spPr/>
      <dgm:t>
        <a:bodyPr/>
        <a:lstStyle/>
        <a:p>
          <a:endParaRPr lang="es-AR"/>
        </a:p>
      </dgm:t>
    </dgm:pt>
    <dgm:pt modelId="{7B38FEA3-EC8F-4C52-91A3-7E70C65746AB}" type="sibTrans" cxnId="{B1BECE1D-9398-4221-BF85-77FEA484CBB2}">
      <dgm:prSet/>
      <dgm:spPr/>
      <dgm:t>
        <a:bodyPr/>
        <a:lstStyle/>
        <a:p>
          <a:endParaRPr lang="es-AR"/>
        </a:p>
      </dgm:t>
    </dgm:pt>
    <dgm:pt modelId="{372B5106-DD9D-45F2-A4CD-02696FF32FC1}">
      <dgm:prSet phldrT="[Text]"/>
      <dgm:spPr>
        <a:solidFill>
          <a:schemeClr val="accent4"/>
        </a:solidFill>
      </dgm:spPr>
      <dgm:t>
        <a:bodyPr/>
        <a:lstStyle/>
        <a:p>
          <a:endParaRPr lang="es-AR" b="1" dirty="0"/>
        </a:p>
      </dgm:t>
    </dgm:pt>
    <dgm:pt modelId="{9FFF6801-E94C-4690-ACBE-4104185CFFB5}" type="parTrans" cxnId="{78310FF6-9849-498F-AF1D-16D73E8AF001}">
      <dgm:prSet/>
      <dgm:spPr/>
      <dgm:t>
        <a:bodyPr/>
        <a:lstStyle/>
        <a:p>
          <a:endParaRPr lang="es-AR"/>
        </a:p>
      </dgm:t>
    </dgm:pt>
    <dgm:pt modelId="{B66DB316-E2E6-43FC-BCA4-2E743B598747}" type="sibTrans" cxnId="{78310FF6-9849-498F-AF1D-16D73E8AF001}">
      <dgm:prSet/>
      <dgm:spPr/>
      <dgm:t>
        <a:bodyPr/>
        <a:lstStyle/>
        <a:p>
          <a:endParaRPr lang="es-AR"/>
        </a:p>
      </dgm:t>
    </dgm:pt>
    <dgm:pt modelId="{2850D4E0-5322-4412-8136-F41256FF39E5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accent1"/>
              </a:solidFill>
            </a:rPr>
            <a:t>14 sectors </a:t>
          </a:r>
          <a:r>
            <a:rPr lang="en-US" sz="1200" b="1" dirty="0" err="1">
              <a:solidFill>
                <a:schemeClr val="accent1"/>
              </a:solidFill>
            </a:rPr>
            <a:t>més</a:t>
          </a:r>
          <a:r>
            <a:rPr lang="en-US" sz="1200" b="1" dirty="0">
              <a:solidFill>
                <a:schemeClr val="accent1"/>
              </a:solidFill>
            </a:rPr>
            <a:t>!</a:t>
          </a:r>
          <a:endParaRPr lang="es-AR" sz="1200" b="1" dirty="0">
            <a:solidFill>
              <a:schemeClr val="accent1"/>
            </a:solidFill>
          </a:endParaRPr>
        </a:p>
      </dgm:t>
    </dgm:pt>
    <dgm:pt modelId="{FEBD6030-BFFC-4EA0-9C04-95E8373F121F}" type="parTrans" cxnId="{EDB3A281-B552-406A-94F7-95D585622F00}">
      <dgm:prSet/>
      <dgm:spPr/>
      <dgm:t>
        <a:bodyPr/>
        <a:lstStyle/>
        <a:p>
          <a:endParaRPr lang="es-AR"/>
        </a:p>
      </dgm:t>
    </dgm:pt>
    <dgm:pt modelId="{591A2A12-8A40-41BA-8C76-A79E242420D1}" type="sibTrans" cxnId="{EDB3A281-B552-406A-94F7-95D585622F00}">
      <dgm:prSet/>
      <dgm:spPr/>
      <dgm:t>
        <a:bodyPr/>
        <a:lstStyle/>
        <a:p>
          <a:endParaRPr lang="es-AR"/>
        </a:p>
      </dgm:t>
    </dgm:pt>
    <dgm:pt modelId="{1C537150-6EFD-45B3-A6E8-29C326EE3E20}" type="pres">
      <dgm:prSet presAssocID="{83A8CEB4-1247-49AA-85AE-90657FA4EE71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40365E7-80F5-4535-A832-2F5FFE25B7A2}" type="pres">
      <dgm:prSet presAssocID="{83A8CEB4-1247-49AA-85AE-90657FA4EE71}" presName="cycle" presStyleCnt="0"/>
      <dgm:spPr/>
    </dgm:pt>
    <dgm:pt modelId="{2E4979E6-9B2A-47C7-98BC-A2D0DA64E927}" type="pres">
      <dgm:prSet presAssocID="{83A8CEB4-1247-49AA-85AE-90657FA4EE71}" presName="centerShape" presStyleCnt="0"/>
      <dgm:spPr/>
    </dgm:pt>
    <dgm:pt modelId="{57DE7A94-0EFC-4EE5-9419-82125AC726FA}" type="pres">
      <dgm:prSet presAssocID="{83A8CEB4-1247-49AA-85AE-90657FA4EE71}" presName="connSite" presStyleLbl="node1" presStyleIdx="0" presStyleCnt="5"/>
      <dgm:spPr/>
    </dgm:pt>
    <dgm:pt modelId="{885F4F9A-B9A6-48DA-9E29-C180B5AB7036}" type="pres">
      <dgm:prSet presAssocID="{83A8CEB4-1247-49AA-85AE-90657FA4EE71}" presName="visible" presStyleLbl="node1" presStyleIdx="0" presStyleCnt="5" custScaleX="92789" custScaleY="89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0E2D2AB-1622-4A35-B9E3-971106A45CEC}" type="pres">
      <dgm:prSet presAssocID="{E1C52379-A63F-47D2-9D6E-CF483241D8C0}" presName="Name25" presStyleLbl="parChTrans1D1" presStyleIdx="0" presStyleCnt="4"/>
      <dgm:spPr/>
    </dgm:pt>
    <dgm:pt modelId="{79C1F6A2-8C7D-46B6-8E3A-331670E2CA6B}" type="pres">
      <dgm:prSet presAssocID="{237ED72D-6C97-42DE-B5B1-3B5E530572F2}" presName="node" presStyleCnt="0"/>
      <dgm:spPr/>
    </dgm:pt>
    <dgm:pt modelId="{38A613EF-2C40-4265-AADE-5AEB16CA81D7}" type="pres">
      <dgm:prSet presAssocID="{237ED72D-6C97-42DE-B5B1-3B5E530572F2}" presName="parentNode" presStyleLbl="node1" presStyleIdx="1" presStyleCnt="5" custScaleX="125757" custScaleY="111068" custLinFactNeighborX="728" custLinFactNeighborY="3576">
        <dgm:presLayoutVars>
          <dgm:chMax val="1"/>
          <dgm:bulletEnabled val="1"/>
        </dgm:presLayoutVars>
      </dgm:prSet>
      <dgm:spPr/>
    </dgm:pt>
    <dgm:pt modelId="{BC30254F-5A12-46A1-98FC-4C36B7D46FA9}" type="pres">
      <dgm:prSet presAssocID="{237ED72D-6C97-42DE-B5B1-3B5E530572F2}" presName="childNode" presStyleLbl="revTx" presStyleIdx="0" presStyleCnt="0">
        <dgm:presLayoutVars>
          <dgm:bulletEnabled val="1"/>
        </dgm:presLayoutVars>
      </dgm:prSet>
      <dgm:spPr/>
    </dgm:pt>
    <dgm:pt modelId="{9FF1EA54-B0C2-43A5-B67F-F6B7F9DF32ED}" type="pres">
      <dgm:prSet presAssocID="{D3CD4D7F-1CAF-4894-A392-CB1276DB5CE6}" presName="Name25" presStyleLbl="parChTrans1D1" presStyleIdx="1" presStyleCnt="4"/>
      <dgm:spPr/>
    </dgm:pt>
    <dgm:pt modelId="{11512DA1-7580-414C-A305-770E58419C23}" type="pres">
      <dgm:prSet presAssocID="{D5D2AC13-7B64-4E0A-B80F-C0D53AFEEF9C}" presName="node" presStyleCnt="0"/>
      <dgm:spPr/>
    </dgm:pt>
    <dgm:pt modelId="{39516538-B90F-431C-973E-BA15E2EA6D9B}" type="pres">
      <dgm:prSet presAssocID="{D5D2AC13-7B64-4E0A-B80F-C0D53AFEEF9C}" presName="parentNode" presStyleLbl="node1" presStyleIdx="2" presStyleCnt="5">
        <dgm:presLayoutVars>
          <dgm:chMax val="1"/>
          <dgm:bulletEnabled val="1"/>
        </dgm:presLayoutVars>
      </dgm:prSet>
      <dgm:spPr/>
    </dgm:pt>
    <dgm:pt modelId="{EE8E1380-9D03-4362-B8B7-B7EB4C375B82}" type="pres">
      <dgm:prSet presAssocID="{D5D2AC13-7B64-4E0A-B80F-C0D53AFEEF9C}" presName="childNode" presStyleLbl="revTx" presStyleIdx="0" presStyleCnt="0">
        <dgm:presLayoutVars>
          <dgm:bulletEnabled val="1"/>
        </dgm:presLayoutVars>
      </dgm:prSet>
      <dgm:spPr/>
    </dgm:pt>
    <dgm:pt modelId="{02F19463-80DA-40F6-B528-0A6B0660BBBB}" type="pres">
      <dgm:prSet presAssocID="{9FFF6801-E94C-4690-ACBE-4104185CFFB5}" presName="Name25" presStyleLbl="parChTrans1D1" presStyleIdx="2" presStyleCnt="4"/>
      <dgm:spPr/>
    </dgm:pt>
    <dgm:pt modelId="{2F13FCBE-D3B7-4A9C-830D-52D649989B9C}" type="pres">
      <dgm:prSet presAssocID="{372B5106-DD9D-45F2-A4CD-02696FF32FC1}" presName="node" presStyleCnt="0"/>
      <dgm:spPr/>
    </dgm:pt>
    <dgm:pt modelId="{1CE9928C-11F0-4FFA-B981-C732C37B8AD9}" type="pres">
      <dgm:prSet presAssocID="{372B5106-DD9D-45F2-A4CD-02696FF32FC1}" presName="parentNode" presStyleLbl="node1" presStyleIdx="3" presStyleCnt="5" custLinFactNeighborX="46024" custLinFactNeighborY="474">
        <dgm:presLayoutVars>
          <dgm:chMax val="1"/>
          <dgm:bulletEnabled val="1"/>
        </dgm:presLayoutVars>
      </dgm:prSet>
      <dgm:spPr/>
    </dgm:pt>
    <dgm:pt modelId="{A893F0F5-B0A1-4D92-A421-B4C5038330EB}" type="pres">
      <dgm:prSet presAssocID="{372B5106-DD9D-45F2-A4CD-02696FF32FC1}" presName="childNode" presStyleLbl="revTx" presStyleIdx="0" presStyleCnt="0">
        <dgm:presLayoutVars>
          <dgm:bulletEnabled val="1"/>
        </dgm:presLayoutVars>
      </dgm:prSet>
      <dgm:spPr/>
    </dgm:pt>
    <dgm:pt modelId="{9E1ED206-5B36-4E76-8C7F-831D012F2139}" type="pres">
      <dgm:prSet presAssocID="{FEBD6030-BFFC-4EA0-9C04-95E8373F121F}" presName="Name25" presStyleLbl="parChTrans1D1" presStyleIdx="3" presStyleCnt="4"/>
      <dgm:spPr/>
    </dgm:pt>
    <dgm:pt modelId="{61BAD74D-CBA5-42B6-88A4-A7E602A5DDA8}" type="pres">
      <dgm:prSet presAssocID="{2850D4E0-5322-4412-8136-F41256FF39E5}" presName="node" presStyleCnt="0"/>
      <dgm:spPr/>
    </dgm:pt>
    <dgm:pt modelId="{47D0B145-9DE9-4884-BF0E-EF0DED843366}" type="pres">
      <dgm:prSet presAssocID="{2850D4E0-5322-4412-8136-F41256FF39E5}" presName="parentNode" presStyleLbl="node1" presStyleIdx="4" presStyleCnt="5">
        <dgm:presLayoutVars>
          <dgm:chMax val="1"/>
          <dgm:bulletEnabled val="1"/>
        </dgm:presLayoutVars>
      </dgm:prSet>
      <dgm:spPr/>
    </dgm:pt>
    <dgm:pt modelId="{C4CECB5D-670A-47A7-BA61-C3B959FCB02D}" type="pres">
      <dgm:prSet presAssocID="{2850D4E0-5322-4412-8136-F41256FF39E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33B4C16-C803-4325-B361-286B78C322D5}" type="presOf" srcId="{2850D4E0-5322-4412-8136-F41256FF39E5}" destId="{47D0B145-9DE9-4884-BF0E-EF0DED843366}" srcOrd="0" destOrd="0" presId="urn:microsoft.com/office/officeart/2005/8/layout/radial2"/>
    <dgm:cxn modelId="{B1BECE1D-9398-4221-BF85-77FEA484CBB2}" srcId="{83A8CEB4-1247-49AA-85AE-90657FA4EE71}" destId="{D5D2AC13-7B64-4E0A-B80F-C0D53AFEEF9C}" srcOrd="1" destOrd="0" parTransId="{D3CD4D7F-1CAF-4894-A392-CB1276DB5CE6}" sibTransId="{7B38FEA3-EC8F-4C52-91A3-7E70C65746AB}"/>
    <dgm:cxn modelId="{249F2825-35BB-4CDE-B9B9-636BF0C147F4}" type="presOf" srcId="{D3CD4D7F-1CAF-4894-A392-CB1276DB5CE6}" destId="{9FF1EA54-B0C2-43A5-B67F-F6B7F9DF32ED}" srcOrd="0" destOrd="0" presId="urn:microsoft.com/office/officeart/2005/8/layout/radial2"/>
    <dgm:cxn modelId="{7DFCD625-CD14-44F7-93F9-BDD3F2933426}" type="presOf" srcId="{83A8CEB4-1247-49AA-85AE-90657FA4EE71}" destId="{1C537150-6EFD-45B3-A6E8-29C326EE3E20}" srcOrd="0" destOrd="0" presId="urn:microsoft.com/office/officeart/2005/8/layout/radial2"/>
    <dgm:cxn modelId="{7C26AC45-2044-4710-8B4C-62D5CE3403E7}" type="presOf" srcId="{9FFF6801-E94C-4690-ACBE-4104185CFFB5}" destId="{02F19463-80DA-40F6-B528-0A6B0660BBBB}" srcOrd="0" destOrd="0" presId="urn:microsoft.com/office/officeart/2005/8/layout/radial2"/>
    <dgm:cxn modelId="{66CC7353-F440-4EC7-BFCA-DE207E1B7F41}" type="presOf" srcId="{FEBD6030-BFFC-4EA0-9C04-95E8373F121F}" destId="{9E1ED206-5B36-4E76-8C7F-831D012F2139}" srcOrd="0" destOrd="0" presId="urn:microsoft.com/office/officeart/2005/8/layout/radial2"/>
    <dgm:cxn modelId="{EDB3A281-B552-406A-94F7-95D585622F00}" srcId="{83A8CEB4-1247-49AA-85AE-90657FA4EE71}" destId="{2850D4E0-5322-4412-8136-F41256FF39E5}" srcOrd="3" destOrd="0" parTransId="{FEBD6030-BFFC-4EA0-9C04-95E8373F121F}" sibTransId="{591A2A12-8A40-41BA-8C76-A79E242420D1}"/>
    <dgm:cxn modelId="{72AA8C95-4042-4A9A-9F36-CF2D5F471213}" type="presOf" srcId="{237ED72D-6C97-42DE-B5B1-3B5E530572F2}" destId="{38A613EF-2C40-4265-AADE-5AEB16CA81D7}" srcOrd="0" destOrd="0" presId="urn:microsoft.com/office/officeart/2005/8/layout/radial2"/>
    <dgm:cxn modelId="{25361DA4-5431-4BD6-91A3-F396296050CB}" type="presOf" srcId="{D5D2AC13-7B64-4E0A-B80F-C0D53AFEEF9C}" destId="{39516538-B90F-431C-973E-BA15E2EA6D9B}" srcOrd="0" destOrd="0" presId="urn:microsoft.com/office/officeart/2005/8/layout/radial2"/>
    <dgm:cxn modelId="{37E30AD4-1B97-4A17-84D7-BE679833CEA1}" type="presOf" srcId="{372B5106-DD9D-45F2-A4CD-02696FF32FC1}" destId="{1CE9928C-11F0-4FFA-B981-C732C37B8AD9}" srcOrd="0" destOrd="0" presId="urn:microsoft.com/office/officeart/2005/8/layout/radial2"/>
    <dgm:cxn modelId="{327398D4-EEAA-43D8-B27D-72D5FFA24E21}" type="presOf" srcId="{E1C52379-A63F-47D2-9D6E-CF483241D8C0}" destId="{60E2D2AB-1622-4A35-B9E3-971106A45CEC}" srcOrd="0" destOrd="0" presId="urn:microsoft.com/office/officeart/2005/8/layout/radial2"/>
    <dgm:cxn modelId="{D63FEEEB-1D97-4503-B94B-1EC3A71A0F37}" srcId="{83A8CEB4-1247-49AA-85AE-90657FA4EE71}" destId="{237ED72D-6C97-42DE-B5B1-3B5E530572F2}" srcOrd="0" destOrd="0" parTransId="{E1C52379-A63F-47D2-9D6E-CF483241D8C0}" sibTransId="{E4CBB91C-67C2-4636-9718-F83365C75715}"/>
    <dgm:cxn modelId="{78310FF6-9849-498F-AF1D-16D73E8AF001}" srcId="{83A8CEB4-1247-49AA-85AE-90657FA4EE71}" destId="{372B5106-DD9D-45F2-A4CD-02696FF32FC1}" srcOrd="2" destOrd="0" parTransId="{9FFF6801-E94C-4690-ACBE-4104185CFFB5}" sibTransId="{B66DB316-E2E6-43FC-BCA4-2E743B598747}"/>
    <dgm:cxn modelId="{CB3CFF61-FA46-4D62-9CA5-32D002186432}" type="presParOf" srcId="{1C537150-6EFD-45B3-A6E8-29C326EE3E20}" destId="{440365E7-80F5-4535-A832-2F5FFE25B7A2}" srcOrd="0" destOrd="0" presId="urn:microsoft.com/office/officeart/2005/8/layout/radial2"/>
    <dgm:cxn modelId="{07A0BB80-FE28-4B40-83B8-7577CFA99889}" type="presParOf" srcId="{440365E7-80F5-4535-A832-2F5FFE25B7A2}" destId="{2E4979E6-9B2A-47C7-98BC-A2D0DA64E927}" srcOrd="0" destOrd="0" presId="urn:microsoft.com/office/officeart/2005/8/layout/radial2"/>
    <dgm:cxn modelId="{55D9832F-A677-4364-BF97-1EEA1354B48A}" type="presParOf" srcId="{2E4979E6-9B2A-47C7-98BC-A2D0DA64E927}" destId="{57DE7A94-0EFC-4EE5-9419-82125AC726FA}" srcOrd="0" destOrd="0" presId="urn:microsoft.com/office/officeart/2005/8/layout/radial2"/>
    <dgm:cxn modelId="{92842F1A-5B6E-4887-9DA7-ADA9E59A7A86}" type="presParOf" srcId="{2E4979E6-9B2A-47C7-98BC-A2D0DA64E927}" destId="{885F4F9A-B9A6-48DA-9E29-C180B5AB7036}" srcOrd="1" destOrd="0" presId="urn:microsoft.com/office/officeart/2005/8/layout/radial2"/>
    <dgm:cxn modelId="{87128EB1-913F-41DD-8450-E443F1BB5667}" type="presParOf" srcId="{440365E7-80F5-4535-A832-2F5FFE25B7A2}" destId="{60E2D2AB-1622-4A35-B9E3-971106A45CEC}" srcOrd="1" destOrd="0" presId="urn:microsoft.com/office/officeart/2005/8/layout/radial2"/>
    <dgm:cxn modelId="{4475FF39-3B4E-496B-A065-BF10B7C222A4}" type="presParOf" srcId="{440365E7-80F5-4535-A832-2F5FFE25B7A2}" destId="{79C1F6A2-8C7D-46B6-8E3A-331670E2CA6B}" srcOrd="2" destOrd="0" presId="urn:microsoft.com/office/officeart/2005/8/layout/radial2"/>
    <dgm:cxn modelId="{25624895-C189-4406-BD27-305B27926070}" type="presParOf" srcId="{79C1F6A2-8C7D-46B6-8E3A-331670E2CA6B}" destId="{38A613EF-2C40-4265-AADE-5AEB16CA81D7}" srcOrd="0" destOrd="0" presId="urn:microsoft.com/office/officeart/2005/8/layout/radial2"/>
    <dgm:cxn modelId="{80426BB1-6F7D-4698-B74F-0171D3F8E2B8}" type="presParOf" srcId="{79C1F6A2-8C7D-46B6-8E3A-331670E2CA6B}" destId="{BC30254F-5A12-46A1-98FC-4C36B7D46FA9}" srcOrd="1" destOrd="0" presId="urn:microsoft.com/office/officeart/2005/8/layout/radial2"/>
    <dgm:cxn modelId="{AB54CCEC-FBB6-405D-9405-482F6565C150}" type="presParOf" srcId="{440365E7-80F5-4535-A832-2F5FFE25B7A2}" destId="{9FF1EA54-B0C2-43A5-B67F-F6B7F9DF32ED}" srcOrd="3" destOrd="0" presId="urn:microsoft.com/office/officeart/2005/8/layout/radial2"/>
    <dgm:cxn modelId="{AF5A41CE-1741-4C8C-BCC6-A914EAAD9A53}" type="presParOf" srcId="{440365E7-80F5-4535-A832-2F5FFE25B7A2}" destId="{11512DA1-7580-414C-A305-770E58419C23}" srcOrd="4" destOrd="0" presId="urn:microsoft.com/office/officeart/2005/8/layout/radial2"/>
    <dgm:cxn modelId="{A242B5DF-0E89-4AEC-8658-0A6F458B3336}" type="presParOf" srcId="{11512DA1-7580-414C-A305-770E58419C23}" destId="{39516538-B90F-431C-973E-BA15E2EA6D9B}" srcOrd="0" destOrd="0" presId="urn:microsoft.com/office/officeart/2005/8/layout/radial2"/>
    <dgm:cxn modelId="{A6C528AA-8B35-45B9-8A4E-4BF1B04D2490}" type="presParOf" srcId="{11512DA1-7580-414C-A305-770E58419C23}" destId="{EE8E1380-9D03-4362-B8B7-B7EB4C375B82}" srcOrd="1" destOrd="0" presId="urn:microsoft.com/office/officeart/2005/8/layout/radial2"/>
    <dgm:cxn modelId="{6E61D868-71F9-41BB-8E8D-0604D904899A}" type="presParOf" srcId="{440365E7-80F5-4535-A832-2F5FFE25B7A2}" destId="{02F19463-80DA-40F6-B528-0A6B0660BBBB}" srcOrd="5" destOrd="0" presId="urn:microsoft.com/office/officeart/2005/8/layout/radial2"/>
    <dgm:cxn modelId="{32EFDC6E-BF2E-4363-BE21-A1278B2EAAF2}" type="presParOf" srcId="{440365E7-80F5-4535-A832-2F5FFE25B7A2}" destId="{2F13FCBE-D3B7-4A9C-830D-52D649989B9C}" srcOrd="6" destOrd="0" presId="urn:microsoft.com/office/officeart/2005/8/layout/radial2"/>
    <dgm:cxn modelId="{EDF8F7C5-4A50-42A8-BD2E-0FF008A037C6}" type="presParOf" srcId="{2F13FCBE-D3B7-4A9C-830D-52D649989B9C}" destId="{1CE9928C-11F0-4FFA-B981-C732C37B8AD9}" srcOrd="0" destOrd="0" presId="urn:microsoft.com/office/officeart/2005/8/layout/radial2"/>
    <dgm:cxn modelId="{DFCEBC9B-C31B-419E-8EA2-A2C3739588A9}" type="presParOf" srcId="{2F13FCBE-D3B7-4A9C-830D-52D649989B9C}" destId="{A893F0F5-B0A1-4D92-A421-B4C5038330EB}" srcOrd="1" destOrd="0" presId="urn:microsoft.com/office/officeart/2005/8/layout/radial2"/>
    <dgm:cxn modelId="{6BF1D9DF-5047-4EC1-9C23-35F06B97E5AF}" type="presParOf" srcId="{440365E7-80F5-4535-A832-2F5FFE25B7A2}" destId="{9E1ED206-5B36-4E76-8C7F-831D012F2139}" srcOrd="7" destOrd="0" presId="urn:microsoft.com/office/officeart/2005/8/layout/radial2"/>
    <dgm:cxn modelId="{1AF66336-864D-41AF-94BC-C327FC4F2F4E}" type="presParOf" srcId="{440365E7-80F5-4535-A832-2F5FFE25B7A2}" destId="{61BAD74D-CBA5-42B6-88A4-A7E602A5DDA8}" srcOrd="8" destOrd="0" presId="urn:microsoft.com/office/officeart/2005/8/layout/radial2"/>
    <dgm:cxn modelId="{9D25B061-5075-4602-8F55-72E93CD4635A}" type="presParOf" srcId="{61BAD74D-CBA5-42B6-88A4-A7E602A5DDA8}" destId="{47D0B145-9DE9-4884-BF0E-EF0DED843366}" srcOrd="0" destOrd="0" presId="urn:microsoft.com/office/officeart/2005/8/layout/radial2"/>
    <dgm:cxn modelId="{5C044D9F-2698-4144-B70E-F2EEE279AC9B}" type="presParOf" srcId="{61BAD74D-CBA5-42B6-88A4-A7E602A5DDA8}" destId="{C4CECB5D-670A-47A7-BA61-C3B959FCB02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ED206-5B36-4E76-8C7F-831D012F2139}">
      <dsp:nvSpPr>
        <dsp:cNvPr id="0" name=""/>
        <dsp:cNvSpPr/>
      </dsp:nvSpPr>
      <dsp:spPr>
        <a:xfrm rot="3682689">
          <a:off x="1420658" y="2414029"/>
          <a:ext cx="632634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632634" y="23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19463-80DA-40F6-B528-0A6B0660BBBB}">
      <dsp:nvSpPr>
        <dsp:cNvPr id="0" name=""/>
        <dsp:cNvSpPr/>
      </dsp:nvSpPr>
      <dsp:spPr>
        <a:xfrm rot="1046916">
          <a:off x="1766424" y="1954481"/>
          <a:ext cx="792272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792272" y="23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F1EA54-B0C2-43A5-B67F-F6B7F9DF32ED}">
      <dsp:nvSpPr>
        <dsp:cNvPr id="0" name=""/>
        <dsp:cNvSpPr/>
      </dsp:nvSpPr>
      <dsp:spPr>
        <a:xfrm rot="20287594">
          <a:off x="1768375" y="1437611"/>
          <a:ext cx="452172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452172" y="23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2D2AB-1622-4A35-B9E3-971106A45CEC}">
      <dsp:nvSpPr>
        <dsp:cNvPr id="0" name=""/>
        <dsp:cNvSpPr/>
      </dsp:nvSpPr>
      <dsp:spPr>
        <a:xfrm rot="17909006">
          <a:off x="1440678" y="1018432"/>
          <a:ext cx="548277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548277" y="230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F4F9A-B9A6-48DA-9E29-C180B5AB7036}">
      <dsp:nvSpPr>
        <dsp:cNvPr id="0" name=""/>
        <dsp:cNvSpPr/>
      </dsp:nvSpPr>
      <dsp:spPr>
        <a:xfrm>
          <a:off x="764919" y="1159544"/>
          <a:ext cx="1162485" cy="11227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613EF-2C40-4265-AADE-5AEB16CA81D7}">
      <dsp:nvSpPr>
        <dsp:cNvPr id="0" name=""/>
        <dsp:cNvSpPr/>
      </dsp:nvSpPr>
      <dsp:spPr>
        <a:xfrm>
          <a:off x="1577156" y="6602"/>
          <a:ext cx="945310" cy="8348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Comunicació</a:t>
          </a:r>
          <a:endParaRPr lang="es-AR" sz="900" b="1" kern="1200" dirty="0"/>
        </a:p>
      </dsp:txBody>
      <dsp:txXfrm>
        <a:off x="1715593" y="128869"/>
        <a:ext cx="668436" cy="590359"/>
      </dsp:txXfrm>
    </dsp:sp>
    <dsp:sp modelId="{39516538-B90F-431C-973E-BA15E2EA6D9B}">
      <dsp:nvSpPr>
        <dsp:cNvPr id="0" name=""/>
        <dsp:cNvSpPr/>
      </dsp:nvSpPr>
      <dsp:spPr>
        <a:xfrm>
          <a:off x="2177214" y="860535"/>
          <a:ext cx="751696" cy="751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 err="1"/>
            <a:t>Biociències</a:t>
          </a:r>
          <a:endParaRPr lang="es-AR" sz="800" b="1" kern="1200" dirty="0"/>
        </a:p>
      </dsp:txBody>
      <dsp:txXfrm>
        <a:off x="2287297" y="970618"/>
        <a:ext cx="531530" cy="531530"/>
      </dsp:txXfrm>
    </dsp:sp>
    <dsp:sp modelId="{1CE9928C-11F0-4FFA-B981-C732C37B8AD9}">
      <dsp:nvSpPr>
        <dsp:cNvPr id="0" name=""/>
        <dsp:cNvSpPr/>
      </dsp:nvSpPr>
      <dsp:spPr>
        <a:xfrm>
          <a:off x="2523175" y="1833140"/>
          <a:ext cx="751696" cy="751696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3400" b="1" kern="1200" dirty="0"/>
        </a:p>
      </dsp:txBody>
      <dsp:txXfrm>
        <a:off x="2633258" y="1943223"/>
        <a:ext cx="531530" cy="531530"/>
      </dsp:txXfrm>
    </dsp:sp>
    <dsp:sp modelId="{47D0B145-9DE9-4884-BF0E-EF0DED843366}">
      <dsp:nvSpPr>
        <dsp:cNvPr id="0" name=""/>
        <dsp:cNvSpPr/>
      </dsp:nvSpPr>
      <dsp:spPr>
        <a:xfrm>
          <a:off x="1692693" y="2668792"/>
          <a:ext cx="751696" cy="751696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accent1"/>
              </a:solidFill>
            </a:rPr>
            <a:t>14 sectors </a:t>
          </a:r>
          <a:r>
            <a:rPr lang="en-US" sz="1200" b="1" kern="1200" dirty="0" err="1">
              <a:solidFill>
                <a:schemeClr val="accent1"/>
              </a:solidFill>
            </a:rPr>
            <a:t>més</a:t>
          </a:r>
          <a:r>
            <a:rPr lang="en-US" sz="1200" b="1" kern="1200" dirty="0">
              <a:solidFill>
                <a:schemeClr val="accent1"/>
              </a:solidFill>
            </a:rPr>
            <a:t>!</a:t>
          </a:r>
          <a:endParaRPr lang="es-AR" sz="1200" b="1" kern="1200" dirty="0">
            <a:solidFill>
              <a:schemeClr val="accent1"/>
            </a:solidFill>
          </a:endParaRPr>
        </a:p>
      </dsp:txBody>
      <dsp:txXfrm>
        <a:off x="1802776" y="2778875"/>
        <a:ext cx="531530" cy="531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1E107-B3F5-4952-A74B-B005B5C4F384}" type="datetimeFigureOut">
              <a:rPr lang="ca-ES" smtClean="0"/>
              <a:t>20/7/2022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F8E10-EC5A-450F-BF53-DD9B8BD4F0EA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43495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2D069-FA39-417E-99A6-3D2F23A259D6}" type="datetimeFigureOut">
              <a:rPr lang="ca-ES" smtClean="0"/>
              <a:t>20/7/2022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72A73-F80F-4100-B1F7-33925F88007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8437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644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7467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Explicar</a:t>
            </a:r>
            <a:r>
              <a:rPr lang="en-US" dirty="0"/>
              <a:t> com </a:t>
            </a:r>
            <a:r>
              <a:rPr lang="en-US" dirty="0" err="1"/>
              <a:t>els</a:t>
            </a:r>
            <a:r>
              <a:rPr lang="en-US" dirty="0"/>
              <a:t> Ocupadors </a:t>
            </a:r>
            <a:r>
              <a:rPr lang="en-US" dirty="0" err="1"/>
              <a:t>seleccionen</a:t>
            </a:r>
            <a:r>
              <a:rPr lang="en-US" dirty="0"/>
              <a:t> competencies: </a:t>
            </a:r>
            <a:r>
              <a:rPr lang="en-US" dirty="0" err="1"/>
              <a:t>els</a:t>
            </a:r>
            <a:r>
              <a:rPr lang="en-US" dirty="0"/>
              <a:t> hi </a:t>
            </a:r>
            <a:r>
              <a:rPr lang="en-US" dirty="0" err="1"/>
              <a:t>demanem</a:t>
            </a:r>
            <a:r>
              <a:rPr lang="en-US" dirty="0"/>
              <a:t> que </a:t>
            </a:r>
            <a:r>
              <a:rPr lang="en-US" dirty="0" err="1"/>
              <a:t>seleccionin</a:t>
            </a:r>
            <a:r>
              <a:rPr lang="en-US" dirty="0"/>
              <a:t> entre 1 i 5 que </a:t>
            </a:r>
            <a:r>
              <a:rPr lang="en-US" dirty="0" err="1"/>
              <a:t>creuen</a:t>
            </a:r>
            <a:r>
              <a:rPr lang="en-US" dirty="0"/>
              <a:t> que haurient de </a:t>
            </a:r>
            <a:r>
              <a:rPr lang="en-US" dirty="0" err="1"/>
              <a:t>millorar</a:t>
            </a:r>
            <a:r>
              <a:rPr lang="en-US" dirty="0"/>
              <a:t>.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189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dirty="0" err="1">
                <a:solidFill>
                  <a:schemeClr val="tx2"/>
                </a:solidFill>
              </a:rPr>
              <a:t>Competències</a:t>
            </a:r>
            <a:r>
              <a:rPr lang="es-AR" sz="1200" dirty="0">
                <a:solidFill>
                  <a:schemeClr val="tx2"/>
                </a:solidFill>
              </a:rPr>
              <a:t> vinculades al “</a:t>
            </a:r>
            <a:r>
              <a:rPr lang="es-AR" sz="1200" dirty="0" err="1">
                <a:solidFill>
                  <a:schemeClr val="tx2"/>
                </a:solidFill>
              </a:rPr>
              <a:t>core</a:t>
            </a:r>
            <a:r>
              <a:rPr lang="es-AR" sz="1200" dirty="0">
                <a:solidFill>
                  <a:schemeClr val="tx2"/>
                </a:solidFill>
              </a:rPr>
              <a:t>” de la </a:t>
            </a:r>
            <a:r>
              <a:rPr lang="es-AR" sz="1200" dirty="0" err="1">
                <a:solidFill>
                  <a:schemeClr val="tx2"/>
                </a:solidFill>
              </a:rPr>
              <a:t>professió</a:t>
            </a:r>
            <a:r>
              <a:rPr lang="es-AR" sz="1200" dirty="0">
                <a:solidFill>
                  <a:schemeClr val="tx2"/>
                </a:solidFill>
              </a:rPr>
              <a:t> de “manager”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247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0278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err="1"/>
              <a:t>Dins</a:t>
            </a:r>
            <a:r>
              <a:rPr lang="es-AR" dirty="0"/>
              <a:t> </a:t>
            </a:r>
            <a:r>
              <a:rPr lang="es-AR" dirty="0" err="1"/>
              <a:t>d’aquests</a:t>
            </a:r>
            <a:r>
              <a:rPr lang="es-AR" dirty="0"/>
              <a:t> </a:t>
            </a:r>
            <a:r>
              <a:rPr lang="es-AR" dirty="0" err="1"/>
              <a:t>àmbits</a:t>
            </a:r>
            <a:r>
              <a:rPr lang="es-AR" dirty="0"/>
              <a:t> </a:t>
            </a:r>
            <a:r>
              <a:rPr lang="es-AR" dirty="0" err="1"/>
              <a:t>educatius</a:t>
            </a:r>
            <a:r>
              <a:rPr lang="es-AR" dirty="0"/>
              <a:t> de </a:t>
            </a:r>
            <a:r>
              <a:rPr lang="es-AR" dirty="0" err="1"/>
              <a:t>l’enquesta</a:t>
            </a:r>
            <a:r>
              <a:rPr lang="es-AR" dirty="0"/>
              <a:t> al </a:t>
            </a:r>
            <a:r>
              <a:rPr lang="es-AR" dirty="0" err="1"/>
              <a:t>col·lectiu</a:t>
            </a:r>
            <a:r>
              <a:rPr lang="es-AR" dirty="0"/>
              <a:t> </a:t>
            </a:r>
            <a:r>
              <a:rPr lang="es-AR" dirty="0" err="1"/>
              <a:t>ocupadors</a:t>
            </a:r>
            <a:r>
              <a:rPr lang="es-AR" dirty="0"/>
              <a:t>, </a:t>
            </a:r>
            <a:r>
              <a:rPr lang="es-AR" dirty="0" err="1"/>
              <a:t>trobem</a:t>
            </a:r>
            <a:r>
              <a:rPr lang="es-AR" dirty="0"/>
              <a:t> el </a:t>
            </a:r>
            <a:r>
              <a:rPr lang="es-AR" dirty="0" err="1"/>
              <a:t>d’Economía</a:t>
            </a:r>
            <a:r>
              <a:rPr lang="es-AR" dirty="0"/>
              <a:t> i Empresa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1454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117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Introduir</a:t>
            </a:r>
            <a:r>
              <a:rPr lang="en-US" dirty="0"/>
              <a:t> </a:t>
            </a:r>
            <a:r>
              <a:rPr lang="en-US" dirty="0" err="1"/>
              <a:t>l’enquesta</a:t>
            </a:r>
            <a:r>
              <a:rPr lang="en-US" dirty="0"/>
              <a:t> de </a:t>
            </a:r>
            <a:r>
              <a:rPr lang="en-US" dirty="0" err="1"/>
              <a:t>Satisfacció</a:t>
            </a:r>
            <a:r>
              <a:rPr lang="en-US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Enquesta</a:t>
            </a:r>
            <a:r>
              <a:rPr lang="en-US" dirty="0"/>
              <a:t> annual </a:t>
            </a:r>
            <a:r>
              <a:rPr lang="en-US" dirty="0" err="1"/>
              <a:t>duta</a:t>
            </a:r>
            <a:r>
              <a:rPr lang="en-US" dirty="0"/>
              <a:t> a </a:t>
            </a:r>
            <a:r>
              <a:rPr lang="en-US" dirty="0" err="1"/>
              <a:t>terme</a:t>
            </a:r>
            <a:r>
              <a:rPr lang="en-US" dirty="0"/>
              <a:t> per les </a:t>
            </a:r>
            <a:r>
              <a:rPr lang="en-US" dirty="0" err="1"/>
              <a:t>universitats</a:t>
            </a:r>
            <a:r>
              <a:rPr lang="en-US" dirty="0"/>
              <a:t> </a:t>
            </a:r>
            <a:r>
              <a:rPr lang="en-US" dirty="0" err="1"/>
              <a:t>catalanes</a:t>
            </a:r>
            <a:r>
              <a:rPr lang="en-US" dirty="0"/>
              <a:t> i </a:t>
            </a:r>
            <a:r>
              <a:rPr lang="en-US" dirty="0" err="1"/>
              <a:t>coordinada</a:t>
            </a:r>
            <a:r>
              <a:rPr lang="en-US" dirty="0"/>
              <a:t> per AQU Catalunya.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Els </a:t>
            </a:r>
            <a:r>
              <a:rPr lang="en-US" dirty="0" err="1"/>
              <a:t>resultats</a:t>
            </a:r>
            <a:r>
              <a:rPr lang="en-US" dirty="0"/>
              <a:t> es </a:t>
            </a:r>
            <a:r>
              <a:rPr lang="en-US" dirty="0" err="1"/>
              <a:t>publiquen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estudis</a:t>
            </a:r>
            <a:r>
              <a:rPr lang="en-US" dirty="0"/>
              <a:t> </a:t>
            </a:r>
            <a:r>
              <a:rPr lang="en-US" dirty="0" err="1"/>
              <a:t>triennals</a:t>
            </a:r>
            <a:r>
              <a:rPr lang="en-US" dirty="0"/>
              <a:t>, </a:t>
            </a:r>
            <a:r>
              <a:rPr lang="en-US" dirty="0" err="1"/>
              <a:t>aquests</a:t>
            </a:r>
            <a:r>
              <a:rPr lang="en-US" dirty="0"/>
              <a:t> </a:t>
            </a:r>
            <a:r>
              <a:rPr lang="en-US" dirty="0" err="1"/>
              <a:t>corresponen</a:t>
            </a:r>
            <a:r>
              <a:rPr lang="en-US" dirty="0"/>
              <a:t> al </a:t>
            </a:r>
            <a:r>
              <a:rPr lang="en-US" dirty="0" err="1"/>
              <a:t>periode</a:t>
            </a:r>
            <a:r>
              <a:rPr lang="en-US" dirty="0"/>
              <a:t> 2018-20.</a:t>
            </a:r>
          </a:p>
          <a:p>
            <a:pPr marL="0" indent="0">
              <a:buFontTx/>
              <a:buNone/>
            </a:pPr>
            <a:r>
              <a:rPr lang="en-US" dirty="0" err="1"/>
              <a:t>Explicar</a:t>
            </a:r>
            <a:r>
              <a:rPr lang="en-US" dirty="0"/>
              <a:t> bootstrapping.</a:t>
            </a:r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609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Explicar</a:t>
            </a:r>
            <a:r>
              <a:rPr lang="en-US" dirty="0"/>
              <a:t> </a:t>
            </a:r>
            <a:r>
              <a:rPr lang="en-US" dirty="0" err="1"/>
              <a:t>enquesta</a:t>
            </a:r>
            <a:r>
              <a:rPr lang="en-US" dirty="0"/>
              <a:t> </a:t>
            </a:r>
            <a:r>
              <a:rPr lang="en-US" dirty="0" err="1"/>
              <a:t>d’Inserció</a:t>
            </a:r>
            <a:r>
              <a:rPr lang="en-US" dirty="0"/>
              <a:t> Laboral. </a:t>
            </a:r>
            <a:r>
              <a:rPr lang="en-US" dirty="0" err="1"/>
              <a:t>Enquesta</a:t>
            </a:r>
            <a:r>
              <a:rPr lang="en-US" dirty="0"/>
              <a:t> triennial </a:t>
            </a:r>
            <a:r>
              <a:rPr lang="en-US" dirty="0" err="1"/>
              <a:t>duta</a:t>
            </a:r>
            <a:r>
              <a:rPr lang="en-US" dirty="0"/>
              <a:t> a </a:t>
            </a:r>
            <a:r>
              <a:rPr lang="en-US" dirty="0" err="1"/>
              <a:t>terme</a:t>
            </a:r>
            <a:r>
              <a:rPr lang="en-US" dirty="0"/>
              <a:t> des de 2001; </a:t>
            </a:r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regunta per factors relacionats amb l’activitat laboral de les persones titulades i la qualitat d’aquesta activitat laboral (adequació del lloc de treball, estabilitat contractual, guanys, etc.).</a:t>
            </a:r>
          </a:p>
          <a:p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Tres anys després de la graduació -&gt; en aquest cas 2015-16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727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Important: </a:t>
            </a:r>
            <a:r>
              <a:rPr lang="en-US" b="0" dirty="0" err="1"/>
              <a:t>explicar</a:t>
            </a:r>
            <a:r>
              <a:rPr lang="en-US" b="0" dirty="0"/>
              <a:t> la variable “</a:t>
            </a:r>
            <a:r>
              <a:rPr lang="en-US" b="0" dirty="0" err="1"/>
              <a:t>funcions_c_antiga</a:t>
            </a:r>
            <a:r>
              <a:rPr lang="en-US" b="0" dirty="0"/>
              <a:t> vs </a:t>
            </a:r>
            <a:r>
              <a:rPr lang="en-US" b="0" dirty="0" err="1"/>
              <a:t>funcions_c</a:t>
            </a:r>
            <a:r>
              <a:rPr lang="en-US" b="0" dirty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9643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Important: </a:t>
            </a:r>
            <a:r>
              <a:rPr lang="en-US" b="0" dirty="0" err="1"/>
              <a:t>explicar</a:t>
            </a:r>
            <a:r>
              <a:rPr lang="en-US" b="0" dirty="0"/>
              <a:t> la variable “</a:t>
            </a:r>
            <a:r>
              <a:rPr lang="en-US" b="0" dirty="0" err="1"/>
              <a:t>funcions_c_antiga</a:t>
            </a:r>
            <a:r>
              <a:rPr lang="en-US" b="0" dirty="0"/>
              <a:t> vs </a:t>
            </a:r>
            <a:r>
              <a:rPr lang="en-US" b="0" dirty="0" err="1"/>
              <a:t>funcions_c</a:t>
            </a:r>
            <a:r>
              <a:rPr lang="en-US" b="0" dirty="0"/>
              <a:t>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58153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72A73-F80F-4100-B1F7-33925F880077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533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 userDrawn="1"/>
        </p:nvSpPr>
        <p:spPr>
          <a:xfrm>
            <a:off x="0" y="399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sp>
        <p:nvSpPr>
          <p:cNvPr id="18" name="17 Rectángulo"/>
          <p:cNvSpPr/>
          <p:nvPr userDrawn="1"/>
        </p:nvSpPr>
        <p:spPr>
          <a:xfrm>
            <a:off x="10800523" y="6381328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sp>
        <p:nvSpPr>
          <p:cNvPr id="1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839416" y="2924944"/>
            <a:ext cx="7016820" cy="326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accent4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" dirty="0"/>
              <a:t>Subtitulo del documento</a:t>
            </a:r>
            <a:endParaRPr lang="es-ES_tradnl" dirty="0"/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78581" y="2291854"/>
            <a:ext cx="7016821" cy="48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 dirty="0"/>
              <a:t>T</a:t>
            </a:r>
            <a:r>
              <a:rPr lang="es-ES" dirty="0" err="1"/>
              <a:t>ítulo</a:t>
            </a:r>
            <a:r>
              <a:rPr lang="es-ES" dirty="0"/>
              <a:t> del documento</a:t>
            </a:r>
            <a:endParaRPr lang="es-ES_tradnl" dirty="0"/>
          </a:p>
        </p:txBody>
      </p:sp>
      <p:sp>
        <p:nvSpPr>
          <p:cNvPr id="2" name="Rectángulo 1"/>
          <p:cNvSpPr/>
          <p:nvPr userDrawn="1"/>
        </p:nvSpPr>
        <p:spPr>
          <a:xfrm>
            <a:off x="11552952" y="4725144"/>
            <a:ext cx="174565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pic>
        <p:nvPicPr>
          <p:cNvPr id="16" name="Imagen 40">
            <a:extLst>
              <a:ext uri="{FF2B5EF4-FFF2-40B4-BE49-F238E27FC236}">
                <a16:creationId xmlns:a16="http://schemas.microsoft.com/office/drawing/2014/main" id="{CEC75537-C1C4-4E62-B132-04B961E08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188" b="24005"/>
          <a:stretch/>
        </p:blipFill>
        <p:spPr>
          <a:xfrm>
            <a:off x="109029" y="6422732"/>
            <a:ext cx="2981028" cy="318745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AD98EB23-5067-4DA5-B044-D02CB579C1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3" y="332234"/>
            <a:ext cx="1304584" cy="628285"/>
          </a:xfrm>
          <a:prstGeom prst="rect">
            <a:avLst/>
          </a:prstGeom>
        </p:spPr>
      </p:pic>
      <p:pic>
        <p:nvPicPr>
          <p:cNvPr id="10" name="Imagen 41">
            <a:extLst>
              <a:ext uri="{FF2B5EF4-FFF2-40B4-BE49-F238E27FC236}">
                <a16:creationId xmlns:a16="http://schemas.microsoft.com/office/drawing/2014/main" id="{D05F656A-2150-4A6B-9CE4-C7088E98CC9F}"/>
              </a:ext>
            </a:extLst>
          </p:cNvPr>
          <p:cNvPicPr/>
          <p:nvPr userDrawn="1"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r="19300" b="18481"/>
          <a:stretch/>
        </p:blipFill>
        <p:spPr>
          <a:xfrm rot="16200000">
            <a:off x="6872207" y="1534214"/>
            <a:ext cx="6858001" cy="37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4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14918" y="1600201"/>
            <a:ext cx="1056216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a-ES" noProof="0"/>
              <a:t>Haga clic para modificar el estilo de texto del patrón</a:t>
            </a:r>
          </a:p>
          <a:p>
            <a:pPr lvl="1"/>
            <a:r>
              <a:rPr lang="ca-ES" noProof="0"/>
              <a:t>Segundo nivel</a:t>
            </a:r>
          </a:p>
          <a:p>
            <a:pPr lvl="2"/>
            <a:r>
              <a:rPr lang="ca-ES" noProof="0"/>
              <a:t>Tercer nivel</a:t>
            </a:r>
          </a:p>
          <a:p>
            <a:pPr lvl="3"/>
            <a:r>
              <a:rPr lang="ca-ES" noProof="0"/>
              <a:t>Cuarto nivel</a:t>
            </a:r>
          </a:p>
          <a:p>
            <a:pPr lvl="4"/>
            <a:r>
              <a:rPr lang="ca-ES" noProof="0"/>
              <a:t>Quinto nivel</a:t>
            </a:r>
          </a:p>
        </p:txBody>
      </p:sp>
      <p:sp>
        <p:nvSpPr>
          <p:cNvPr id="5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08985FA2-B3E0-4451-ACF4-2DE077BD57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356851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360364" y="1484785"/>
            <a:ext cx="2016721" cy="464137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31812" y="1412776"/>
            <a:ext cx="8161403" cy="4641379"/>
          </a:xfrm>
          <a:prstGeom prst="rect">
            <a:avLst/>
          </a:prstGeom>
        </p:spPr>
        <p:txBody>
          <a:bodyPr vert="eaVert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ca-ES" dirty="0"/>
          </a:p>
        </p:txBody>
      </p:sp>
      <p:sp>
        <p:nvSpPr>
          <p:cNvPr id="6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D37724F2-9593-4D04-8000-D6019FA3458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/>
              <a:t>Haga clic para cambiar el estilo de título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188530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144" y="1718072"/>
            <a:ext cx="10945713" cy="4525963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rgbClr val="668793"/>
                </a:solidFill>
              </a:defRPr>
            </a:lvl2pPr>
            <a:lvl3pPr>
              <a:defRPr>
                <a:solidFill>
                  <a:srgbClr val="668793"/>
                </a:solidFill>
              </a:defRPr>
            </a:lvl3pPr>
            <a:lvl4pPr>
              <a:defRPr>
                <a:solidFill>
                  <a:srgbClr val="668793"/>
                </a:solidFill>
              </a:defRPr>
            </a:lvl4pPr>
            <a:lvl5pPr>
              <a:defRPr>
                <a:solidFill>
                  <a:srgbClr val="668793"/>
                </a:solidFill>
              </a:defRPr>
            </a:lvl5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modificar el estilo de </a:t>
            </a:r>
            <a:r>
              <a:rPr lang="ca-ES" noProof="0" dirty="0" err="1"/>
              <a:t>texto</a:t>
            </a:r>
            <a:r>
              <a:rPr lang="ca-ES" noProof="0" dirty="0"/>
              <a:t> del </a:t>
            </a:r>
            <a:r>
              <a:rPr lang="ca-ES" noProof="0" dirty="0" err="1"/>
              <a:t>patrón</a:t>
            </a:r>
            <a:endParaRPr lang="ca-ES" noProof="0" dirty="0"/>
          </a:p>
          <a:p>
            <a:pPr lvl="1"/>
            <a:r>
              <a:rPr lang="ca-ES" noProof="0" dirty="0" err="1"/>
              <a:t>Segundo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2"/>
            <a:r>
              <a:rPr lang="ca-ES" noProof="0" dirty="0"/>
              <a:t>Tercer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3"/>
            <a:r>
              <a:rPr lang="ca-ES" noProof="0" dirty="0" err="1"/>
              <a:t>Cuarto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4"/>
            <a:r>
              <a:rPr lang="ca-ES" noProof="0" dirty="0"/>
              <a:t>Quinto </a:t>
            </a:r>
            <a:r>
              <a:rPr lang="ca-ES" noProof="0" dirty="0" err="1"/>
              <a:t>nivel</a:t>
            </a:r>
            <a:endParaRPr lang="ca-ES" noProof="0" dirty="0"/>
          </a:p>
        </p:txBody>
      </p:sp>
      <p:sp>
        <p:nvSpPr>
          <p:cNvPr id="7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D9D3B112-1218-48A1-85B0-3B9EFE56A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325986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3884" y="3789041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3600" b="1" cap="none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13884" y="2132857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>
                <a:solidFill>
                  <a:srgbClr val="99CC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7 Rectángulo"/>
          <p:cNvSpPr/>
          <p:nvPr userDrawn="1"/>
        </p:nvSpPr>
        <p:spPr>
          <a:xfrm>
            <a:off x="10800523" y="6381328"/>
            <a:ext cx="86409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800"/>
          </a:p>
        </p:txBody>
      </p:sp>
      <p:sp>
        <p:nvSpPr>
          <p:cNvPr id="6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BBC1A9B5-E30B-428F-AB62-6D0E796A31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/>
              <a:t>Haga clic para cambiar el estilo de título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313369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92" y="1349399"/>
            <a:ext cx="5179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  <a:p>
            <a:pPr lvl="1"/>
            <a:r>
              <a:rPr lang="ca-ES" noProof="0"/>
              <a:t>Segundo nivel</a:t>
            </a:r>
          </a:p>
          <a:p>
            <a:pPr lvl="2"/>
            <a:r>
              <a:rPr lang="ca-ES" noProof="0"/>
              <a:t>Tercer nivel</a:t>
            </a:r>
          </a:p>
          <a:p>
            <a:pPr lvl="3"/>
            <a:r>
              <a:rPr lang="ca-ES" noProof="0"/>
              <a:t>Cuarto nivel</a:t>
            </a:r>
          </a:p>
          <a:p>
            <a:pPr lvl="4"/>
            <a:r>
              <a:rPr lang="ca-ES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999990" y="1346420"/>
            <a:ext cx="5179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  <a:p>
            <a:pPr lvl="1"/>
            <a:r>
              <a:rPr lang="ca-ES" noProof="0"/>
              <a:t>Segundo nivel</a:t>
            </a:r>
          </a:p>
          <a:p>
            <a:pPr lvl="2"/>
            <a:r>
              <a:rPr lang="ca-ES" noProof="0"/>
              <a:t>Tercer nivel</a:t>
            </a:r>
          </a:p>
          <a:p>
            <a:pPr lvl="3"/>
            <a:r>
              <a:rPr lang="ca-ES" noProof="0"/>
              <a:t>Cuarto nivel</a:t>
            </a:r>
          </a:p>
          <a:p>
            <a:pPr lvl="4"/>
            <a:r>
              <a:rPr lang="ca-ES" noProof="0"/>
              <a:t>Quinto nivel</a:t>
            </a:r>
          </a:p>
        </p:txBody>
      </p:sp>
      <p:sp>
        <p:nvSpPr>
          <p:cNvPr id="8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2CDECFE8-FCF6-48F1-804A-98E8598616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428866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59372" y="1934294"/>
            <a:ext cx="51816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modificar el estilo de </a:t>
            </a:r>
            <a:r>
              <a:rPr lang="ca-ES" noProof="0" dirty="0" err="1"/>
              <a:t>texto</a:t>
            </a:r>
            <a:r>
              <a:rPr lang="ca-ES" noProof="0" dirty="0"/>
              <a:t> del </a:t>
            </a:r>
            <a:r>
              <a:rPr lang="ca-ES" noProof="0" dirty="0" err="1"/>
              <a:t>patrón</a:t>
            </a:r>
            <a:endParaRPr lang="ca-ES" noProof="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59372" y="2574056"/>
            <a:ext cx="51816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  <a:p>
            <a:pPr lvl="1"/>
            <a:r>
              <a:rPr lang="ca-ES" noProof="0"/>
              <a:t>Segundo nivel</a:t>
            </a:r>
          </a:p>
          <a:p>
            <a:pPr lvl="2"/>
            <a:r>
              <a:rPr lang="ca-ES" noProof="0"/>
              <a:t>Tercer nivel</a:t>
            </a:r>
          </a:p>
          <a:p>
            <a:pPr lvl="3"/>
            <a:r>
              <a:rPr lang="ca-ES" noProof="0"/>
              <a:t>Cuarto nivel</a:t>
            </a:r>
          </a:p>
          <a:p>
            <a:pPr lvl="4"/>
            <a:r>
              <a:rPr lang="ca-ES" noProof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937823" y="1934294"/>
            <a:ext cx="51837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937823" y="2574056"/>
            <a:ext cx="51837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  <a:p>
            <a:pPr lvl="1"/>
            <a:r>
              <a:rPr lang="ca-ES" noProof="0"/>
              <a:t>Segundo nivel</a:t>
            </a:r>
          </a:p>
          <a:p>
            <a:pPr lvl="2"/>
            <a:r>
              <a:rPr lang="ca-ES" noProof="0"/>
              <a:t>Tercer nivel</a:t>
            </a:r>
          </a:p>
          <a:p>
            <a:pPr lvl="3"/>
            <a:r>
              <a:rPr lang="ca-ES" noProof="0"/>
              <a:t>Cuarto nivel</a:t>
            </a:r>
          </a:p>
          <a:p>
            <a:pPr lvl="4"/>
            <a:r>
              <a:rPr lang="ca-ES" noProof="0"/>
              <a:t>Quinto nivel</a:t>
            </a:r>
          </a:p>
        </p:txBody>
      </p:sp>
      <p:sp>
        <p:nvSpPr>
          <p:cNvPr id="8" name="Marcador de número de diapositiva 23"/>
          <p:cNvSpPr>
            <a:spLocks noGrp="1"/>
          </p:cNvSpPr>
          <p:nvPr>
            <p:ph type="sldNum" sz="quarter" idx="10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E15C275D-16B5-4781-9855-B6D0BC46C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408936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17A78A86-0FDE-43FE-AD08-EB871695A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193407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2EB72526-0940-4355-BEAE-FF915503A8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21752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1615" y="1628800"/>
            <a:ext cx="3819559" cy="802010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ca-ES" noProof="0" dirty="0" err="1"/>
              <a:t>Haga</a:t>
            </a:r>
            <a:r>
              <a:rPr lang="ca-ES" noProof="0" dirty="0"/>
              <a:t> clic para modificar el estilo de </a:t>
            </a:r>
            <a:r>
              <a:rPr lang="ca-ES" noProof="0" dirty="0" err="1"/>
              <a:t>título</a:t>
            </a:r>
            <a:r>
              <a:rPr lang="ca-ES" noProof="0" dirty="0"/>
              <a:t> del </a:t>
            </a:r>
            <a:r>
              <a:rPr lang="ca-ES" noProof="0" dirty="0" err="1"/>
              <a:t>patrón</a:t>
            </a:r>
            <a:endParaRPr lang="ca-E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55841" y="1628801"/>
            <a:ext cx="6610351" cy="47133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modificar el estilo de </a:t>
            </a:r>
            <a:r>
              <a:rPr lang="ca-ES" noProof="0" dirty="0" err="1"/>
              <a:t>texto</a:t>
            </a:r>
            <a:r>
              <a:rPr lang="ca-ES" noProof="0" dirty="0"/>
              <a:t> del </a:t>
            </a:r>
            <a:r>
              <a:rPr lang="ca-ES" noProof="0" dirty="0" err="1"/>
              <a:t>patrón</a:t>
            </a:r>
            <a:endParaRPr lang="ca-ES" noProof="0" dirty="0"/>
          </a:p>
          <a:p>
            <a:pPr lvl="1"/>
            <a:r>
              <a:rPr lang="ca-ES" noProof="0" dirty="0" err="1"/>
              <a:t>Segundo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2"/>
            <a:r>
              <a:rPr lang="ca-ES" noProof="0" dirty="0"/>
              <a:t>Tercer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3"/>
            <a:r>
              <a:rPr lang="ca-ES" noProof="0" dirty="0" err="1"/>
              <a:t>Cuarto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4"/>
            <a:r>
              <a:rPr lang="ca-ES" noProof="0" dirty="0"/>
              <a:t>Quinto </a:t>
            </a:r>
            <a:r>
              <a:rPr lang="ca-ES" noProof="0" dirty="0" err="1"/>
              <a:t>nivel</a:t>
            </a:r>
            <a:endParaRPr lang="ca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1615" y="2420889"/>
            <a:ext cx="3805767" cy="3921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noProof="0"/>
              <a:t>Haga clic para modificar el estilo de texto del patrón</a:t>
            </a:r>
          </a:p>
        </p:txBody>
      </p:sp>
      <p:sp>
        <p:nvSpPr>
          <p:cNvPr id="7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EF8C84CD-42B5-477D-9E45-F6D6343540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/>
              <a:t>Haga clic para cambiar el estilo de título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99241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71531" y="4800600"/>
            <a:ext cx="8544949" cy="566738"/>
          </a:xfrm>
          <a:prstGeom prst="rect">
            <a:avLst/>
          </a:prstGeom>
        </p:spPr>
        <p:txBody>
          <a:bodyPr anchor="b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ca-E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871531" y="1412776"/>
            <a:ext cx="8544949" cy="3384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871531" y="5367338"/>
            <a:ext cx="8544949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rgbClr val="97B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DA2E6DD-DC34-410D-A4F6-9DD20D2EF18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17055" y="404664"/>
            <a:ext cx="759968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/>
              <a:t>Haga clic para cambiar el estilo de título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2729114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341" y="1556792"/>
            <a:ext cx="1093737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modificar el estilo de </a:t>
            </a:r>
            <a:r>
              <a:rPr lang="ca-ES" noProof="0" dirty="0" err="1"/>
              <a:t>texto</a:t>
            </a:r>
            <a:r>
              <a:rPr lang="ca-ES" noProof="0" dirty="0"/>
              <a:t> del </a:t>
            </a:r>
            <a:r>
              <a:rPr lang="ca-ES" noProof="0" dirty="0" err="1"/>
              <a:t>patrón</a:t>
            </a:r>
            <a:endParaRPr lang="ca-ES" noProof="0" dirty="0"/>
          </a:p>
          <a:p>
            <a:pPr lvl="1"/>
            <a:r>
              <a:rPr lang="ca-ES" noProof="0" dirty="0" err="1"/>
              <a:t>Segundo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2"/>
            <a:r>
              <a:rPr lang="ca-ES" noProof="0" dirty="0"/>
              <a:t>Tercer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3"/>
            <a:r>
              <a:rPr lang="ca-ES" noProof="0" dirty="0" err="1"/>
              <a:t>Cuarto</a:t>
            </a:r>
            <a:r>
              <a:rPr lang="ca-ES" noProof="0" dirty="0"/>
              <a:t> </a:t>
            </a:r>
            <a:r>
              <a:rPr lang="ca-ES" noProof="0" dirty="0" err="1"/>
              <a:t>nivel</a:t>
            </a:r>
            <a:endParaRPr lang="ca-ES" noProof="0" dirty="0"/>
          </a:p>
          <a:p>
            <a:pPr lvl="4"/>
            <a:r>
              <a:rPr lang="ca-ES" noProof="0" dirty="0"/>
              <a:t>Quinto </a:t>
            </a:r>
            <a:r>
              <a:rPr lang="ca-ES" noProof="0" dirty="0" err="1"/>
              <a:t>nivel</a:t>
            </a:r>
            <a:endParaRPr lang="ca-ES" noProof="0" dirty="0"/>
          </a:p>
        </p:txBody>
      </p:sp>
      <p:sp>
        <p:nvSpPr>
          <p:cNvPr id="17" name="Marcador de número de diapositiva 23"/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accent4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3C897AAF-F38C-C94C-8157-384F5AD42F29}" type="slidenum">
              <a:rPr lang="es-ES_tradnl" smtClean="0"/>
              <a:pPr/>
              <a:t>‹#›</a:t>
            </a:fld>
            <a:endParaRPr lang="es-ES_tradnl" dirty="0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175787" y="378620"/>
            <a:ext cx="75709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dirty="0" err="1"/>
              <a:t>Haga</a:t>
            </a:r>
            <a:r>
              <a:rPr lang="ca-ES" noProof="0" dirty="0"/>
              <a:t> clic para </a:t>
            </a:r>
            <a:r>
              <a:rPr lang="ca-ES" noProof="0" dirty="0" err="1"/>
              <a:t>cambiar</a:t>
            </a:r>
            <a:r>
              <a:rPr lang="ca-ES" noProof="0" dirty="0"/>
              <a:t> el estilo de </a:t>
            </a:r>
            <a:r>
              <a:rPr lang="ca-ES" noProof="0" dirty="0" err="1"/>
              <a:t>título</a:t>
            </a:r>
            <a:endParaRPr lang="ca-ES" noProof="0" dirty="0"/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id="{C97FE0A0-D743-47DE-AB50-CDB54A73279E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18" y="1052737"/>
            <a:ext cx="8113183" cy="45719"/>
          </a:xfrm>
          <a:prstGeom prst="rect">
            <a:avLst/>
          </a:prstGeom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68294E1B-E8E4-4F50-B1AD-E48C932B43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3" y="332234"/>
            <a:ext cx="1304584" cy="62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9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50000"/>
          </a:schemeClr>
        </a:buClr>
        <a:buFont typeface="Symbol" panose="05050102010706020507" pitchFamily="18" charset="2"/>
        <a:buChar char="&gt;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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ú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762861" y="1753537"/>
            <a:ext cx="7488833" cy="485548"/>
          </a:xfrm>
        </p:spPr>
        <p:txBody>
          <a:bodyPr/>
          <a:lstStyle/>
          <a:p>
            <a:r>
              <a:rPr lang="ca-ES" dirty="0"/>
              <a:t>Ocupabilitat i Formació Universitària en l’àmbit d’Economia i Empresa</a:t>
            </a:r>
          </a:p>
          <a:p>
            <a:endParaRPr lang="ca-E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Imatge 5">
            <a:extLst>
              <a:ext uri="{FF2B5EF4-FFF2-40B4-BE49-F238E27FC236}">
                <a16:creationId xmlns:a16="http://schemas.microsoft.com/office/drawing/2014/main" id="{4BDD9F4D-8DC9-4588-BFD3-DAF9E472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92144" y="6453336"/>
            <a:ext cx="2638097" cy="28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CEB6BB-DC0D-564C-BE06-CC1386380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516" y="1040"/>
            <a:ext cx="946144" cy="11076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DE86A8-91EC-495B-A9F5-B869A9DAD6BA}"/>
              </a:ext>
            </a:extLst>
          </p:cNvPr>
          <p:cNvGrpSpPr/>
          <p:nvPr/>
        </p:nvGrpSpPr>
        <p:grpSpPr>
          <a:xfrm>
            <a:off x="798257" y="3970733"/>
            <a:ext cx="3888432" cy="862124"/>
            <a:chOff x="407368" y="3944512"/>
            <a:chExt cx="3888432" cy="8621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E9AC89B-0AAD-4420-B5BB-33BD7B0FDED6}"/>
                </a:ext>
              </a:extLst>
            </p:cNvPr>
            <p:cNvGrpSpPr/>
            <p:nvPr/>
          </p:nvGrpSpPr>
          <p:grpSpPr>
            <a:xfrm>
              <a:off x="479376" y="4417986"/>
              <a:ext cx="2952328" cy="388650"/>
              <a:chOff x="479376" y="4417986"/>
              <a:chExt cx="2952328" cy="3886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B0AC36-4125-4F5F-9CC1-3FFA66BC6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7528" y="4427114"/>
                <a:ext cx="1584176" cy="37952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A0D9D8-DB54-4171-B27A-D4C39FE753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6962"/>
              <a:stretch/>
            </p:blipFill>
            <p:spPr>
              <a:xfrm>
                <a:off x="479376" y="4417986"/>
                <a:ext cx="1296144" cy="3294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14B183-753B-4D0B-A5A4-E554C2176C49}"/>
                </a:ext>
              </a:extLst>
            </p:cNvPr>
            <p:cNvSpPr txBox="1"/>
            <p:nvPr/>
          </p:nvSpPr>
          <p:spPr>
            <a:xfrm>
              <a:off x="407368" y="3944512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>
                  <a:solidFill>
                    <a:schemeClr val="accent1"/>
                  </a:solidFill>
                </a:rPr>
                <a:t>Amb la col·laboració de: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CC717C-C96B-4045-908A-9651F7B0225E}"/>
                </a:ext>
              </a:extLst>
            </p:cNvPr>
            <p:cNvCxnSpPr/>
            <p:nvPr/>
          </p:nvCxnSpPr>
          <p:spPr>
            <a:xfrm>
              <a:off x="479376" y="4313844"/>
              <a:ext cx="2304256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49D68711-5183-4950-A86E-98088BFD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996311"/>
            <a:ext cx="2952328" cy="2944830"/>
          </a:xfrm>
          <a:prstGeom prst="teardrop">
            <a:avLst>
              <a:gd name="adj" fmla="val 1008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2032C9B-4446-429A-A04B-086A8A6A6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1" y="4786662"/>
            <a:ext cx="7766449" cy="14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6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B7E2E73-910C-4817-A112-9674249D70C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1" b="-10251"/>
          <a:stretch/>
        </p:blipFill>
        <p:spPr bwMode="auto">
          <a:xfrm>
            <a:off x="1222984" y="2227446"/>
            <a:ext cx="6097151" cy="401658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EF6BF-DC5E-4187-8E5A-248704FFE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10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4A84E-DFC0-4ADF-AE79-8D32BEC3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de </a:t>
            </a:r>
            <a:r>
              <a:rPr lang="en-US" dirty="0" err="1"/>
              <a:t>Satisfacció</a:t>
            </a:r>
            <a:r>
              <a:rPr lang="en-US" dirty="0"/>
              <a:t> (2018-2020)</a:t>
            </a:r>
            <a:endParaRPr lang="es-AR" dirty="0"/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F83C70D3-638A-4B69-8ACA-FC58CDF96F0A}"/>
              </a:ext>
            </a:extLst>
          </p:cNvPr>
          <p:cNvSpPr txBox="1"/>
          <p:nvPr/>
        </p:nvSpPr>
        <p:spPr>
          <a:xfrm>
            <a:off x="1222985" y="1556792"/>
            <a:ext cx="6244148" cy="60500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4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Satisfacció amb les pràctiques externes i el treball de fi de grau de les persones graduades en Economia i Empresa</a:t>
            </a:r>
          </a:p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004D73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a-ES" sz="1200" b="1" dirty="0">
              <a:solidFill>
                <a:srgbClr val="13877C"/>
              </a:solidFill>
              <a:effectLst/>
              <a:latin typeface="Bahnschrift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E0891-FA7A-494C-AC65-84B93CCA4E4E}"/>
              </a:ext>
            </a:extLst>
          </p:cNvPr>
          <p:cNvSpPr/>
          <p:nvPr/>
        </p:nvSpPr>
        <p:spPr>
          <a:xfrm>
            <a:off x="5359153" y="2791276"/>
            <a:ext cx="288032" cy="288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A43E1-7F91-45C3-8632-D0045EE18642}"/>
              </a:ext>
            </a:extLst>
          </p:cNvPr>
          <p:cNvSpPr txBox="1"/>
          <p:nvPr/>
        </p:nvSpPr>
        <p:spPr>
          <a:xfrm>
            <a:off x="8095642" y="2935292"/>
            <a:ext cx="280831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b="1" dirty="0"/>
              <a:t>Destaca la valoració de l’alumnat d’Economia amb les pràctiques externes (5,5)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2875587-94B5-4E2E-8B9C-D24D3C33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22736" cy="10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Rating Star with solid fill">
            <a:extLst>
              <a:ext uri="{FF2B5EF4-FFF2-40B4-BE49-F238E27FC236}">
                <a16:creationId xmlns:a16="http://schemas.microsoft.com/office/drawing/2014/main" id="{57900DFB-8542-4972-B803-134C9A915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46754" y="2420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3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691E3-2347-4FA6-9B0F-1BD8C5093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11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85D09E-B386-4375-93A7-66D5B054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Enquesta d’Inserció Laboral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3F590BB5-30CB-4927-B841-CD5FE0AEC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B2A28F2-98E0-4BA7-85CD-33844709A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064" y="2018100"/>
            <a:ext cx="3810000" cy="254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D97E84-15E0-41E5-A8F9-A201AE66150A}"/>
              </a:ext>
            </a:extLst>
          </p:cNvPr>
          <p:cNvSpPr txBox="1"/>
          <p:nvPr/>
        </p:nvSpPr>
        <p:spPr>
          <a:xfrm>
            <a:off x="919810" y="1999050"/>
            <a:ext cx="53285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1"/>
                </a:solidFill>
              </a:rPr>
              <a:t>DADES D’OFERTA I DEMANDA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2FCE-0D1B-4810-BA1E-EE9A26B405F3}"/>
              </a:ext>
            </a:extLst>
          </p:cNvPr>
          <p:cNvSpPr txBox="1"/>
          <p:nvPr/>
        </p:nvSpPr>
        <p:spPr>
          <a:xfrm>
            <a:off x="919809" y="2776196"/>
            <a:ext cx="53285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DE SATISFACCIÓ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6FC67-D6A8-4B5D-AF89-B39B2EE48A7E}"/>
              </a:ext>
            </a:extLst>
          </p:cNvPr>
          <p:cNvSpPr txBox="1"/>
          <p:nvPr/>
        </p:nvSpPr>
        <p:spPr>
          <a:xfrm>
            <a:off x="914898" y="3585087"/>
            <a:ext cx="5328590" cy="46166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D’INSERCIÓ LABORAL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660DE-8CCE-4442-9B35-3AA27FF3726E}"/>
              </a:ext>
            </a:extLst>
          </p:cNvPr>
          <p:cNvSpPr txBox="1"/>
          <p:nvPr/>
        </p:nvSpPr>
        <p:spPr>
          <a:xfrm>
            <a:off x="914898" y="4393978"/>
            <a:ext cx="532859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AL COL·LECTIU OCUPADOR</a:t>
            </a:r>
            <a:endParaRPr lang="ca-ES" sz="2400" dirty="0">
              <a:solidFill>
                <a:schemeClr val="accent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C03B0D2-6837-4654-A3FE-67C000CC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01843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A5B34FF-27C9-42FC-8432-00CB5900B3AC}"/>
              </a:ext>
            </a:extLst>
          </p:cNvPr>
          <p:cNvSpPr/>
          <p:nvPr/>
        </p:nvSpPr>
        <p:spPr>
          <a:xfrm>
            <a:off x="553120" y="4221088"/>
            <a:ext cx="5904656" cy="165618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63BF5D-3269-441B-9F63-D4365370FBEA}"/>
              </a:ext>
            </a:extLst>
          </p:cNvPr>
          <p:cNvSpPr/>
          <p:nvPr/>
        </p:nvSpPr>
        <p:spPr>
          <a:xfrm>
            <a:off x="577156" y="1732441"/>
            <a:ext cx="5904656" cy="165618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52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830EB8C-C20F-492B-B6B8-57B900824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924405"/>
              </p:ext>
            </p:extLst>
          </p:nvPr>
        </p:nvGraphicFramePr>
        <p:xfrm>
          <a:off x="911424" y="1330997"/>
          <a:ext cx="7344816" cy="122413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921352">
                  <a:extLst>
                    <a:ext uri="{9D8B030D-6E8A-4147-A177-3AD203B41FA5}">
                      <a16:colId xmlns:a16="http://schemas.microsoft.com/office/drawing/2014/main" val="2248564406"/>
                    </a:ext>
                  </a:extLst>
                </a:gridCol>
                <a:gridCol w="1024524">
                  <a:extLst>
                    <a:ext uri="{9D8B030D-6E8A-4147-A177-3AD203B41FA5}">
                      <a16:colId xmlns:a16="http://schemas.microsoft.com/office/drawing/2014/main" val="155052998"/>
                    </a:ext>
                  </a:extLst>
                </a:gridCol>
                <a:gridCol w="806652">
                  <a:extLst>
                    <a:ext uri="{9D8B030D-6E8A-4147-A177-3AD203B41FA5}">
                      <a16:colId xmlns:a16="http://schemas.microsoft.com/office/drawing/2014/main" val="177015524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5211636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68673807"/>
                    </a:ext>
                  </a:extLst>
                </a:gridCol>
              </a:tblGrid>
              <a:tr h="2779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 err="1">
                          <a:effectLst/>
                        </a:rPr>
                        <a:t>Subàmbit</a:t>
                      </a:r>
                      <a:endParaRPr lang="ca-ES" sz="14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Població</a:t>
                      </a:r>
                      <a:endParaRPr lang="ca-ES" sz="14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>
                          <a:effectLst/>
                        </a:rPr>
                        <a:t>Mostra</a:t>
                      </a:r>
                      <a:endParaRPr lang="ca-ES" sz="1400" b="1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Taxa de resposta</a:t>
                      </a:r>
                      <a:endParaRPr lang="ca-ES" sz="14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>
                          <a:effectLst/>
                        </a:rPr>
                        <a:t>Error mostral</a:t>
                      </a:r>
                      <a:endParaRPr lang="ca-ES" sz="1400" b="1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2845955"/>
                  </a:ext>
                </a:extLst>
              </a:tr>
              <a:tr h="28701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dirty="0">
                          <a:effectLst/>
                        </a:rPr>
                        <a:t>Administració d’Empreses</a:t>
                      </a:r>
                      <a:endParaRPr lang="ca-ES" sz="14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2.928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1.227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41,9%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2,2%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872972"/>
                  </a:ext>
                </a:extLst>
              </a:tr>
              <a:tr h="37111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dirty="0">
                          <a:effectLst/>
                        </a:rPr>
                        <a:t>Economia</a:t>
                      </a:r>
                      <a:endParaRPr lang="ca-ES" sz="14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42,1%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4,8%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09502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1" dirty="0">
                          <a:effectLst/>
                        </a:rPr>
                        <a:t>Total</a:t>
                      </a:r>
                      <a:endParaRPr lang="ca-ES" sz="1400" b="1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42,0%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>
                          <a:effectLst/>
                        </a:rPr>
                        <a:t>2,0%</a:t>
                      </a:r>
                      <a:endParaRPr lang="ca-ES" sz="14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193754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F108F-C737-4864-8C2A-AEC7DDD6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12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74B9BD-55F7-469C-BAE7-2A416165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</a:t>
            </a:r>
            <a:r>
              <a:rPr lang="en-US" dirty="0" err="1"/>
              <a:t>d’Inserció</a:t>
            </a:r>
            <a:r>
              <a:rPr lang="en-US" dirty="0"/>
              <a:t> Laboral (2020)</a:t>
            </a:r>
            <a:endParaRPr lang="es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6E2660-E251-435D-926C-6EA1E2612F63}"/>
              </a:ext>
            </a:extLst>
          </p:cNvPr>
          <p:cNvSpPr txBox="1"/>
          <p:nvPr/>
        </p:nvSpPr>
        <p:spPr>
          <a:xfrm>
            <a:off x="8869582" y="1561510"/>
            <a:ext cx="2847158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b="1" dirty="0"/>
              <a:t>Treball de camp el 2020: es pregunta per la situació laboral al febrer de 2020, per evitar l’efecte COVID-19.</a:t>
            </a:r>
          </a:p>
        </p:txBody>
      </p:sp>
      <p:pic>
        <p:nvPicPr>
          <p:cNvPr id="10" name="Graphic 9" descr="Pandemic flattening curve line graph with solid fill">
            <a:extLst>
              <a:ext uri="{FF2B5EF4-FFF2-40B4-BE49-F238E27FC236}">
                <a16:creationId xmlns:a16="http://schemas.microsoft.com/office/drawing/2014/main" id="{9FFBF7A7-1124-41F1-A61E-DA20388A0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80576" y="1052736"/>
            <a:ext cx="700538" cy="700538"/>
          </a:xfrm>
          <a:prstGeom prst="rect">
            <a:avLst/>
          </a:prstGeom>
        </p:spPr>
      </p:pic>
      <p:sp>
        <p:nvSpPr>
          <p:cNvPr id="12" name="Text Box 23">
            <a:extLst>
              <a:ext uri="{FF2B5EF4-FFF2-40B4-BE49-F238E27FC236}">
                <a16:creationId xmlns:a16="http://schemas.microsoft.com/office/drawing/2014/main" id="{84AB4FBA-1E19-4881-8A3B-C28A967F47B1}"/>
              </a:ext>
            </a:extLst>
          </p:cNvPr>
          <p:cNvSpPr txBox="1"/>
          <p:nvPr/>
        </p:nvSpPr>
        <p:spPr>
          <a:xfrm>
            <a:off x="1236042" y="2690434"/>
            <a:ext cx="5322344" cy="46805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Evolució de la taxa d’ocupació de les persones graduades en l’àmbit d’Economia i Empresa</a:t>
            </a:r>
            <a:r>
              <a:rPr lang="ca-ES" sz="900" i="1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004D73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a-ES" sz="1200" b="1" dirty="0">
              <a:solidFill>
                <a:srgbClr val="13877C"/>
              </a:solidFill>
              <a:effectLst/>
              <a:latin typeface="Bahnschrift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8794A-34DE-4B5D-B590-F43C88455CA7}"/>
              </a:ext>
            </a:extLst>
          </p:cNvPr>
          <p:cNvSpPr txBox="1"/>
          <p:nvPr/>
        </p:nvSpPr>
        <p:spPr>
          <a:xfrm>
            <a:off x="7824192" y="3924950"/>
            <a:ext cx="3310881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b="1" dirty="0"/>
              <a:t>Bona taxa d’ocupació d’Economia (90%) i d’Administració d’Empreses (94,1%), que es troba 4 punts per sobre de la taxa global del SUC</a:t>
            </a:r>
          </a:p>
        </p:txBody>
      </p:sp>
      <p:pic>
        <p:nvPicPr>
          <p:cNvPr id="16" name="Graphic 15" descr="Briefcase with solid fill">
            <a:extLst>
              <a:ext uri="{FF2B5EF4-FFF2-40B4-BE49-F238E27FC236}">
                <a16:creationId xmlns:a16="http://schemas.microsoft.com/office/drawing/2014/main" id="{BEB240C6-148B-407B-BC2D-BEF007576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8206" y="3356991"/>
            <a:ext cx="706867" cy="7068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3A6386F-F7FF-4873-B2DE-D19891A0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01843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2180C-AB2D-46BA-90E4-79F6056704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9" t="4431" r="26021"/>
          <a:stretch/>
        </p:blipFill>
        <p:spPr>
          <a:xfrm>
            <a:off x="1191016" y="3038838"/>
            <a:ext cx="4495590" cy="3750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29C6EE-B066-4A53-812E-6A3187145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7214" y="4954870"/>
            <a:ext cx="1789392" cy="7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0B57D-9B82-4590-AE10-1D835A2B3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13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2E5CBE-878F-4D8C-8440-D800269EF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</a:t>
            </a:r>
            <a:r>
              <a:rPr lang="en-US" dirty="0" err="1"/>
              <a:t>d’Inserció</a:t>
            </a:r>
            <a:r>
              <a:rPr lang="en-US" dirty="0"/>
              <a:t> Laboral (2020)</a:t>
            </a:r>
            <a:endParaRPr lang="es-AR" dirty="0"/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5AF70673-1261-40E6-B0A2-1E93E7D4B054}"/>
              </a:ext>
            </a:extLst>
          </p:cNvPr>
          <p:cNvSpPr txBox="1"/>
          <p:nvPr/>
        </p:nvSpPr>
        <p:spPr>
          <a:xfrm>
            <a:off x="1051389" y="1700808"/>
            <a:ext cx="3981482" cy="46805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Percentatge de persones que fan funcions específiques de la titulació en un lloc de feina on el títol és un requisit en l’àmbit d’Economia i Empresa</a:t>
            </a:r>
          </a:p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004D73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a-ES" sz="1200" b="1" dirty="0">
              <a:solidFill>
                <a:srgbClr val="13877C"/>
              </a:solidFill>
              <a:effectLst/>
              <a:latin typeface="Bahnschrift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C4B1F9D-74CE-42EE-AA36-44F1F505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01843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1B636586-2FCE-4550-B7C5-67967F153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372639"/>
              </p:ext>
            </p:extLst>
          </p:nvPr>
        </p:nvGraphicFramePr>
        <p:xfrm>
          <a:off x="6312024" y="2243297"/>
          <a:ext cx="4345850" cy="1308235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671370">
                  <a:extLst>
                    <a:ext uri="{9D8B030D-6E8A-4147-A177-3AD203B41FA5}">
                      <a16:colId xmlns:a16="http://schemas.microsoft.com/office/drawing/2014/main" val="2248564406"/>
                    </a:ext>
                  </a:extLst>
                </a:gridCol>
                <a:gridCol w="936854">
                  <a:extLst>
                    <a:ext uri="{9D8B030D-6E8A-4147-A177-3AD203B41FA5}">
                      <a16:colId xmlns:a16="http://schemas.microsoft.com/office/drawing/2014/main" val="155052998"/>
                    </a:ext>
                  </a:extLst>
                </a:gridCol>
                <a:gridCol w="737626">
                  <a:extLst>
                    <a:ext uri="{9D8B030D-6E8A-4147-A177-3AD203B41FA5}">
                      <a16:colId xmlns:a16="http://schemas.microsoft.com/office/drawing/2014/main" val="1770155244"/>
                    </a:ext>
                  </a:extLst>
                </a:gridCol>
              </a:tblGrid>
              <a:tr h="2779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dirty="0" err="1">
                          <a:effectLst/>
                        </a:rPr>
                        <a:t>Subàmbit</a:t>
                      </a:r>
                      <a:endParaRPr lang="ca-ES" sz="14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2845955"/>
                  </a:ext>
                </a:extLst>
              </a:tr>
              <a:tr h="37111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Economia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8040383"/>
                  </a:ext>
                </a:extLst>
              </a:tr>
              <a:tr h="37111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dirty="0">
                          <a:effectLst/>
                        </a:rPr>
                        <a:t>Administració d’Empreses</a:t>
                      </a:r>
                      <a:endParaRPr lang="ca-ES" sz="14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509502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dirty="0">
                          <a:effectLst/>
                        </a:rPr>
                        <a:t>SUC</a:t>
                      </a:r>
                      <a:endParaRPr lang="ca-ES" sz="14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10.249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7141973"/>
                  </a:ext>
                </a:extLst>
              </a:tr>
            </a:tbl>
          </a:graphicData>
        </a:graphic>
      </p:graphicFrame>
      <p:sp>
        <p:nvSpPr>
          <p:cNvPr id="19" name="Text Box 23">
            <a:extLst>
              <a:ext uri="{FF2B5EF4-FFF2-40B4-BE49-F238E27FC236}">
                <a16:creationId xmlns:a16="http://schemas.microsoft.com/office/drawing/2014/main" id="{7B457B73-0FAA-44E7-B708-AC8360F8FFB6}"/>
              </a:ext>
            </a:extLst>
          </p:cNvPr>
          <p:cNvSpPr txBox="1"/>
          <p:nvPr/>
        </p:nvSpPr>
        <p:spPr>
          <a:xfrm>
            <a:off x="6312024" y="1700807"/>
            <a:ext cx="4359404" cy="46805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Percentatge de persones que fan funcions específiques, independentment de la titulació </a:t>
            </a:r>
            <a:r>
              <a:rPr lang="ca-ES" sz="1200" b="1" dirty="0">
                <a:solidFill>
                  <a:srgbClr val="13877C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requerida (2020)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C18B0D-40AB-4506-B21E-AF271A59B20B}"/>
              </a:ext>
            </a:extLst>
          </p:cNvPr>
          <p:cNvSpPr txBox="1"/>
          <p:nvPr/>
        </p:nvSpPr>
        <p:spPr>
          <a:xfrm>
            <a:off x="6836285" y="4212709"/>
            <a:ext cx="3310881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b="1" dirty="0"/>
              <a:t>El percentatge de persones realitzant funcions específiques en Economia i Empresa és similar al global del SUC, en torn del 60% (la diferència entre Economia i el SUC no és significativa)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2BBA1D-D648-401F-970F-EB71DEC6B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5310" r="26039"/>
          <a:stretch/>
        </p:blipFill>
        <p:spPr bwMode="auto">
          <a:xfrm>
            <a:off x="1051389" y="2243282"/>
            <a:ext cx="4756644" cy="39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1B9B76-E573-4C88-9397-27496A3663AB}"/>
              </a:ext>
            </a:extLst>
          </p:cNvPr>
          <p:cNvSpPr/>
          <p:nvPr/>
        </p:nvSpPr>
        <p:spPr>
          <a:xfrm>
            <a:off x="8973988" y="2919515"/>
            <a:ext cx="576064" cy="25471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4083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10B57D-9B82-4590-AE10-1D835A2B3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14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2E5CBE-878F-4D8C-8440-D800269EF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</a:t>
            </a:r>
            <a:r>
              <a:rPr lang="en-US" dirty="0" err="1"/>
              <a:t>d’Inserció</a:t>
            </a:r>
            <a:r>
              <a:rPr lang="en-US" dirty="0"/>
              <a:t> Laboral (2020)</a:t>
            </a:r>
            <a:endParaRPr lang="es-AR" dirty="0"/>
          </a:p>
        </p:txBody>
      </p:sp>
      <p:sp>
        <p:nvSpPr>
          <p:cNvPr id="14" name="Text Box 42">
            <a:extLst>
              <a:ext uri="{FF2B5EF4-FFF2-40B4-BE49-F238E27FC236}">
                <a16:creationId xmlns:a16="http://schemas.microsoft.com/office/drawing/2014/main" id="{DB6790AB-06E5-4AE4-A554-E010BCC0DBF9}"/>
              </a:ext>
            </a:extLst>
          </p:cNvPr>
          <p:cNvSpPr txBox="1"/>
          <p:nvPr/>
        </p:nvSpPr>
        <p:spPr>
          <a:xfrm>
            <a:off x="1629457" y="1495513"/>
            <a:ext cx="5788025" cy="38862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Salaris mensuals bruts de les persones graduades </a:t>
            </a: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l’àmbit d’Economia i Empresa (2020)</a:t>
            </a:r>
          </a:p>
          <a:p>
            <a:pPr>
              <a:spcAft>
                <a:spcPts val="1000"/>
              </a:spcAft>
            </a:pPr>
            <a:r>
              <a:rPr lang="ca-ES" sz="900" i="1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5C1DA6E0-7381-4895-ABBC-CD600F335EA3}"/>
              </a:ext>
            </a:extLst>
          </p:cNvPr>
          <p:cNvSpPr txBox="1"/>
          <p:nvPr/>
        </p:nvSpPr>
        <p:spPr>
          <a:xfrm>
            <a:off x="1551856" y="3868127"/>
            <a:ext cx="5788025" cy="38862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Tipus de contracte de les persones graduades en l’àmbit d’Economia i Empresa (2020)</a:t>
            </a:r>
          </a:p>
          <a:p>
            <a:pPr>
              <a:spcAft>
                <a:spcPts val="1000"/>
              </a:spcAft>
            </a:pPr>
            <a:r>
              <a:rPr lang="ca-ES" sz="900" i="1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C4B1F9D-74CE-42EE-AA36-44F1F5052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01843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633F26-CB94-4F21-9B74-4CFF86C3F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89"/>
          <a:stretch/>
        </p:blipFill>
        <p:spPr>
          <a:xfrm>
            <a:off x="1559496" y="1884133"/>
            <a:ext cx="6215236" cy="20046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E103744-4CDE-4175-BFE0-A39F56596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/>
          <a:stretch/>
        </p:blipFill>
        <p:spPr bwMode="auto">
          <a:xfrm>
            <a:off x="1439094" y="4256747"/>
            <a:ext cx="6456040" cy="21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CFFF60-48A1-47C1-84F9-F22B28A8A729}"/>
              </a:ext>
            </a:extLst>
          </p:cNvPr>
          <p:cNvSpPr txBox="1"/>
          <p:nvPr/>
        </p:nvSpPr>
        <p:spPr>
          <a:xfrm>
            <a:off x="8323182" y="3068960"/>
            <a:ext cx="2932695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b="1" dirty="0"/>
              <a:t>Millors salaris i més estabilitat laboral per a les persones graduades en l’àmbit d’Economia i Empresa</a:t>
            </a:r>
          </a:p>
        </p:txBody>
      </p:sp>
      <p:pic>
        <p:nvPicPr>
          <p:cNvPr id="6" name="Graphic 5" descr="Contract with solid fill">
            <a:extLst>
              <a:ext uri="{FF2B5EF4-FFF2-40B4-BE49-F238E27FC236}">
                <a16:creationId xmlns:a16="http://schemas.microsoft.com/office/drawing/2014/main" id="{6EF1CDC6-F201-4BAF-A4C3-ABEEE3F36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8134" y="2636911"/>
            <a:ext cx="706761" cy="7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691E3-2347-4FA6-9B0F-1BD8C5093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15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85D09E-B386-4375-93A7-66D5B054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Enquesta al Col·lectiu Ocupador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3F590BB5-30CB-4927-B841-CD5FE0AEC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C0D51C-7CF8-453A-A306-A82A7F2D3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8821" y="2432958"/>
            <a:ext cx="3751675" cy="2505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2CBF2F0B-C0BF-4456-B666-5B03A800CF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710507"/>
            <a:ext cx="304799" cy="63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5642B-0ACD-4DA4-A63D-7BD2CBD24DB0}"/>
              </a:ext>
            </a:extLst>
          </p:cNvPr>
          <p:cNvSpPr txBox="1"/>
          <p:nvPr/>
        </p:nvSpPr>
        <p:spPr>
          <a:xfrm>
            <a:off x="919810" y="2432958"/>
            <a:ext cx="532857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1"/>
                </a:solidFill>
              </a:rPr>
              <a:t>DADES D’OFERTA I DEMANDA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88247-DD2C-4B02-9C95-E98729C68994}"/>
              </a:ext>
            </a:extLst>
          </p:cNvPr>
          <p:cNvSpPr txBox="1"/>
          <p:nvPr/>
        </p:nvSpPr>
        <p:spPr>
          <a:xfrm>
            <a:off x="919809" y="3210104"/>
            <a:ext cx="532857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DE SATISFACCIÓ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89F8D4-B8D1-45A8-89B2-3D1368B701BE}"/>
              </a:ext>
            </a:extLst>
          </p:cNvPr>
          <p:cNvSpPr txBox="1"/>
          <p:nvPr/>
        </p:nvSpPr>
        <p:spPr>
          <a:xfrm>
            <a:off x="914897" y="4018995"/>
            <a:ext cx="5328573" cy="46166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D’INSERCIÓ LABORAL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11171-EE2E-4D60-AC0B-0ED4FEB3B7F9}"/>
              </a:ext>
            </a:extLst>
          </p:cNvPr>
          <p:cNvSpPr txBox="1"/>
          <p:nvPr/>
        </p:nvSpPr>
        <p:spPr>
          <a:xfrm>
            <a:off x="914897" y="4827886"/>
            <a:ext cx="532857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AL COL·LECTIU OCUPADOR</a:t>
            </a:r>
            <a:endParaRPr lang="ca-ES" sz="2400" dirty="0">
              <a:solidFill>
                <a:schemeClr val="accent1"/>
              </a:solidFill>
            </a:endParaRPr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83B8BA26-C157-48B0-8A0B-5ABB76EAC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25F1DD-FAFD-45E2-AFBF-DA8946B3A875}"/>
              </a:ext>
            </a:extLst>
          </p:cNvPr>
          <p:cNvSpPr/>
          <p:nvPr/>
        </p:nvSpPr>
        <p:spPr>
          <a:xfrm>
            <a:off x="577156" y="1732440"/>
            <a:ext cx="5904656" cy="299270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29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3F4FB-E663-4B44-9283-EA3F3C6CC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16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63E133-7548-4A5E-BAD3-77E2B1FB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Enquesta</a:t>
            </a:r>
            <a:r>
              <a:rPr lang="es-AR" dirty="0"/>
              <a:t> CLEM – </a:t>
            </a:r>
            <a:r>
              <a:rPr lang="es-AR" dirty="0" err="1"/>
              <a:t>Mòdul</a:t>
            </a:r>
            <a:r>
              <a:rPr lang="es-AR" dirty="0"/>
              <a:t> </a:t>
            </a:r>
            <a:r>
              <a:rPr lang="es-AR" dirty="0" err="1"/>
              <a:t>d’actualitat</a:t>
            </a:r>
            <a:r>
              <a:rPr lang="es-AR" dirty="0"/>
              <a:t> empresarial (IDESCAT)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FD2B-AE70-453C-B876-69E85BCAF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802" y="2648517"/>
            <a:ext cx="3553318" cy="603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392F9D-8EA2-496B-8C2A-E925C3950C93}"/>
              </a:ext>
            </a:extLst>
          </p:cNvPr>
          <p:cNvSpPr txBox="1"/>
          <p:nvPr/>
        </p:nvSpPr>
        <p:spPr>
          <a:xfrm>
            <a:off x="1277708" y="1501448"/>
            <a:ext cx="56315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285750" indent="-285750">
              <a:buClr>
                <a:schemeClr val="accent2"/>
              </a:buClr>
              <a:buFont typeface="Calibri" panose="020F0502020204030204" pitchFamily="34" charset="0"/>
              <a:buChar char="&gt;"/>
            </a:pPr>
            <a:r>
              <a:rPr lang="ca-ES" dirty="0">
                <a:solidFill>
                  <a:schemeClr val="tx2"/>
                </a:solidFill>
              </a:rPr>
              <a:t>Col·laboració amb l’IDESCAT en l’enquesta de clima empresarial (CLEM).</a:t>
            </a:r>
          </a:p>
          <a:p>
            <a:pPr marL="285750" indent="-285750">
              <a:buClr>
                <a:schemeClr val="accent2"/>
              </a:buClr>
              <a:buFont typeface="Calibri" panose="020F0502020204030204" pitchFamily="34" charset="0"/>
              <a:buChar char="&gt;"/>
            </a:pPr>
            <a:r>
              <a:rPr lang="ca-ES" dirty="0">
                <a:solidFill>
                  <a:schemeClr val="tx2"/>
                </a:solidFill>
              </a:rPr>
              <a:t>Participació en l’elaboració d’un mòdul on es pregunta sobre: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tx2"/>
                </a:solidFill>
              </a:rPr>
              <a:t>Satisfacció amb les competències de les persones graduades</a:t>
            </a:r>
          </a:p>
          <a:p>
            <a:pPr marL="7429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tx2"/>
                </a:solidFill>
              </a:rPr>
              <a:t>Competències transversals que més troben a faltar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a-ES" b="1" dirty="0">
                <a:solidFill>
                  <a:schemeClr val="tx2"/>
                </a:solidFill>
              </a:rPr>
              <a:t>Enquesta representativa </a:t>
            </a:r>
            <a:r>
              <a:rPr lang="ca-ES" dirty="0">
                <a:solidFill>
                  <a:schemeClr val="tx2"/>
                </a:solidFill>
              </a:rPr>
              <a:t>i dona una </a:t>
            </a:r>
            <a:r>
              <a:rPr lang="ca-ES" b="1" dirty="0">
                <a:solidFill>
                  <a:schemeClr val="tx2"/>
                </a:solidFill>
              </a:rPr>
              <a:t>visió general de territori. </a:t>
            </a:r>
            <a:r>
              <a:rPr lang="ca-ES" dirty="0">
                <a:solidFill>
                  <a:schemeClr val="tx2"/>
                </a:solidFill>
              </a:rPr>
              <a:t>Complementa la informació més granular de l’enquesta Ocupadors d’AQU Catalunya.</a:t>
            </a:r>
            <a:endParaRPr lang="ca-ES" b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75DCC-218D-49D1-8BFA-F22F15509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802" y="1772816"/>
            <a:ext cx="1504702" cy="6167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E461F-9E92-4726-BD4A-D580005346BB}"/>
              </a:ext>
            </a:extLst>
          </p:cNvPr>
          <p:cNvGrpSpPr/>
          <p:nvPr/>
        </p:nvGrpSpPr>
        <p:grpSpPr>
          <a:xfrm>
            <a:off x="8023526" y="3252390"/>
            <a:ext cx="2923955" cy="1394828"/>
            <a:chOff x="8184232" y="1268760"/>
            <a:chExt cx="2923955" cy="139482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682FCC-A1A7-48F6-9B5F-EB5F29C806EC}"/>
                </a:ext>
              </a:extLst>
            </p:cNvPr>
            <p:cNvSpPr txBox="1"/>
            <p:nvPr/>
          </p:nvSpPr>
          <p:spPr>
            <a:xfrm>
              <a:off x="8184232" y="1740258"/>
              <a:ext cx="2808312" cy="9233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AR" dirty="0" err="1"/>
                <a:t>Entitats</a:t>
              </a:r>
              <a:r>
                <a:rPr lang="es-AR" dirty="0"/>
                <a:t> ocupadores que han </a:t>
              </a:r>
              <a:r>
                <a:rPr lang="es-AR" dirty="0" err="1"/>
                <a:t>respost</a:t>
              </a:r>
              <a:r>
                <a:rPr lang="es-AR" dirty="0"/>
                <a:t> </a:t>
              </a:r>
              <a:r>
                <a:rPr lang="es-AR" dirty="0" err="1"/>
                <a:t>l’enquesta</a:t>
              </a:r>
              <a:r>
                <a:rPr lang="es-AR" dirty="0"/>
                <a:t> CLEM de </a:t>
              </a:r>
              <a:r>
                <a:rPr lang="es-AR" dirty="0" err="1"/>
                <a:t>l’IDESCAT</a:t>
              </a:r>
              <a:r>
                <a:rPr lang="es-AR" dirty="0"/>
                <a:t>: </a:t>
              </a:r>
              <a:r>
                <a:rPr lang="es-AR" b="1" dirty="0"/>
                <a:t>2.300</a:t>
              </a:r>
            </a:p>
          </p:txBody>
        </p:sp>
        <p:pic>
          <p:nvPicPr>
            <p:cNvPr id="12" name="Graphic 11" descr="Megaphone with solid fill">
              <a:extLst>
                <a:ext uri="{FF2B5EF4-FFF2-40B4-BE49-F238E27FC236}">
                  <a16:creationId xmlns:a16="http://schemas.microsoft.com/office/drawing/2014/main" id="{80F9AF63-9134-44CE-AD7A-1F989723C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47034" y="1268760"/>
              <a:ext cx="661153" cy="661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422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3F4FB-E663-4B44-9283-EA3F3C6CC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17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63E133-7548-4A5E-BAD3-77E2B1FB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Enquesta</a:t>
            </a:r>
            <a:r>
              <a:rPr lang="es-AR" dirty="0"/>
              <a:t> CLEM – </a:t>
            </a:r>
            <a:r>
              <a:rPr lang="es-AR" dirty="0" err="1"/>
              <a:t>Mòdul</a:t>
            </a:r>
            <a:r>
              <a:rPr lang="es-AR" dirty="0"/>
              <a:t> </a:t>
            </a:r>
            <a:r>
              <a:rPr lang="es-AR" dirty="0" err="1"/>
              <a:t>d’actualitat</a:t>
            </a:r>
            <a:r>
              <a:rPr lang="es-AR" dirty="0"/>
              <a:t> empresarial (IDESCAT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B5E134-1582-4F19-9937-29B9B46710EE}"/>
              </a:ext>
            </a:extLst>
          </p:cNvPr>
          <p:cNvGrpSpPr/>
          <p:nvPr/>
        </p:nvGrpSpPr>
        <p:grpSpPr>
          <a:xfrm>
            <a:off x="1055441" y="1772816"/>
            <a:ext cx="7704856" cy="4244476"/>
            <a:chOff x="3740212" y="1628800"/>
            <a:chExt cx="7913975" cy="43884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537E9E-468D-40A0-B3BD-5EDEBBB8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0212" y="1628800"/>
              <a:ext cx="7913975" cy="43884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E7EDA7-E718-4792-987D-DFF961874A5C}"/>
                </a:ext>
              </a:extLst>
            </p:cNvPr>
            <p:cNvSpPr/>
            <p:nvPr/>
          </p:nvSpPr>
          <p:spPr>
            <a:xfrm>
              <a:off x="3863753" y="1916832"/>
              <a:ext cx="7790434" cy="1656184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A9F04C-12D9-4228-9478-E10A4BD9E1FF}"/>
              </a:ext>
            </a:extLst>
          </p:cNvPr>
          <p:cNvGrpSpPr/>
          <p:nvPr/>
        </p:nvGrpSpPr>
        <p:grpSpPr>
          <a:xfrm>
            <a:off x="9048635" y="1700808"/>
            <a:ext cx="2845781" cy="1752600"/>
            <a:chOff x="9048635" y="1700808"/>
            <a:chExt cx="2845781" cy="17526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3584BE-E95B-49AE-8C87-23148697187E}"/>
                </a:ext>
              </a:extLst>
            </p:cNvPr>
            <p:cNvSpPr txBox="1"/>
            <p:nvPr/>
          </p:nvSpPr>
          <p:spPr>
            <a:xfrm>
              <a:off x="9048635" y="2253079"/>
              <a:ext cx="2415110" cy="12003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AR" b="1" dirty="0" err="1">
                  <a:solidFill>
                    <a:schemeClr val="tx2"/>
                  </a:solidFill>
                </a:rPr>
                <a:t>Satisfacció</a:t>
              </a:r>
              <a:r>
                <a:rPr lang="es-AR" b="1" dirty="0">
                  <a:solidFill>
                    <a:schemeClr val="tx2"/>
                  </a:solidFill>
                </a:rPr>
                <a:t> global </a:t>
              </a:r>
              <a:r>
                <a:rPr lang="es-AR" b="1" dirty="0" err="1">
                  <a:solidFill>
                    <a:schemeClr val="tx2"/>
                  </a:solidFill>
                </a:rPr>
                <a:t>amb</a:t>
              </a:r>
              <a:r>
                <a:rPr lang="es-AR" b="1" dirty="0">
                  <a:solidFill>
                    <a:schemeClr val="tx2"/>
                  </a:solidFill>
                </a:rPr>
                <a:t> les </a:t>
              </a:r>
              <a:r>
                <a:rPr lang="es-AR" b="1" dirty="0" err="1">
                  <a:solidFill>
                    <a:schemeClr val="tx2"/>
                  </a:solidFill>
                </a:rPr>
                <a:t>competències</a:t>
              </a:r>
              <a:r>
                <a:rPr lang="es-AR" b="1" dirty="0">
                  <a:solidFill>
                    <a:schemeClr val="tx2"/>
                  </a:solidFill>
                </a:rPr>
                <a:t> de les persones </a:t>
              </a:r>
              <a:r>
                <a:rPr lang="es-AR" b="1" dirty="0" err="1">
                  <a:solidFill>
                    <a:schemeClr val="tx2"/>
                  </a:solidFill>
                </a:rPr>
                <a:t>graudades</a:t>
              </a:r>
              <a:r>
                <a:rPr lang="es-AR" b="1" dirty="0">
                  <a:solidFill>
                    <a:schemeClr val="tx2"/>
                  </a:solidFill>
                </a:rPr>
                <a:t>: 7,45</a:t>
              </a:r>
            </a:p>
          </p:txBody>
        </p:sp>
        <p:pic>
          <p:nvPicPr>
            <p:cNvPr id="6" name="Graphic 5" descr="Rating 3 Star with solid fill">
              <a:extLst>
                <a:ext uri="{FF2B5EF4-FFF2-40B4-BE49-F238E27FC236}">
                  <a16:creationId xmlns:a16="http://schemas.microsoft.com/office/drawing/2014/main" id="{45617606-D4F0-405E-9FA3-FA5F626C3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80016" y="170080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463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4EA5C33-21DF-424F-9C0B-A61EF77C3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121681"/>
              </p:ext>
            </p:extLst>
          </p:nvPr>
        </p:nvGraphicFramePr>
        <p:xfrm>
          <a:off x="1082509" y="1510087"/>
          <a:ext cx="5400601" cy="115962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263923">
                  <a:extLst>
                    <a:ext uri="{9D8B030D-6E8A-4147-A177-3AD203B41FA5}">
                      <a16:colId xmlns:a16="http://schemas.microsoft.com/office/drawing/2014/main" val="519180975"/>
                    </a:ext>
                  </a:extLst>
                </a:gridCol>
                <a:gridCol w="1539317">
                  <a:extLst>
                    <a:ext uri="{9D8B030D-6E8A-4147-A177-3AD203B41FA5}">
                      <a16:colId xmlns:a16="http://schemas.microsoft.com/office/drawing/2014/main" val="4025196856"/>
                    </a:ext>
                  </a:extLst>
                </a:gridCol>
                <a:gridCol w="1597361">
                  <a:extLst>
                    <a:ext uri="{9D8B030D-6E8A-4147-A177-3AD203B41FA5}">
                      <a16:colId xmlns:a16="http://schemas.microsoft.com/office/drawing/2014/main" val="178563259"/>
                    </a:ext>
                  </a:extLst>
                </a:gridCol>
              </a:tblGrid>
              <a:tr h="45497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 err="1">
                          <a:effectLst/>
                        </a:rPr>
                        <a:t>Subàmbit</a:t>
                      </a:r>
                      <a:endParaRPr lang="ca-ES" sz="10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>
                          <a:effectLst/>
                        </a:rPr>
                        <a:t>Mostra (contracten persones graduades)</a:t>
                      </a:r>
                      <a:endParaRPr lang="ca-ES" sz="10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>
                          <a:effectLst/>
                        </a:rPr>
                        <a:t>Mostra (acullen estudiants)</a:t>
                      </a:r>
                      <a:endParaRPr lang="ca-ES" sz="1000" b="1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257934"/>
                  </a:ext>
                </a:extLst>
              </a:tr>
              <a:tr h="23488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b="0" dirty="0">
                          <a:effectLst/>
                        </a:rPr>
                        <a:t>Administració d’Empreses</a:t>
                      </a:r>
                      <a:endParaRPr lang="ca-ES" sz="10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6428852"/>
                  </a:ext>
                </a:extLst>
              </a:tr>
              <a:tr h="23488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b="0" dirty="0">
                          <a:effectLst/>
                        </a:rPr>
                        <a:t>Economia</a:t>
                      </a:r>
                      <a:endParaRPr lang="ca-ES" sz="10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220884"/>
                  </a:ext>
                </a:extLst>
              </a:tr>
              <a:tr h="23488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b="1" dirty="0">
                          <a:effectLst/>
                        </a:rPr>
                        <a:t>Total</a:t>
                      </a:r>
                      <a:endParaRPr lang="ca-ES" sz="10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000" b="1" dirty="0">
                          <a:solidFill>
                            <a:schemeClr val="tx1"/>
                          </a:solidFill>
                          <a:effectLst/>
                        </a:rPr>
                        <a:t>162</a:t>
                      </a:r>
                      <a:endParaRPr lang="ca-ES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87387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05A65-50B4-4BC0-9C86-909521196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18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9A604D-0D62-4F5B-AEEB-21558354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al </a:t>
            </a:r>
            <a:r>
              <a:rPr lang="en-US" dirty="0" err="1"/>
              <a:t>Col·lectiu</a:t>
            </a:r>
            <a:r>
              <a:rPr lang="en-US" dirty="0"/>
              <a:t> </a:t>
            </a:r>
            <a:r>
              <a:rPr lang="en-US" dirty="0" err="1"/>
              <a:t>Ocupador</a:t>
            </a:r>
            <a:r>
              <a:rPr lang="en-US" dirty="0"/>
              <a:t>: </a:t>
            </a:r>
            <a:r>
              <a:rPr lang="en-US" dirty="0" err="1"/>
              <a:t>Dificultats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contractació</a:t>
            </a:r>
            <a:endParaRPr lang="es-AR" dirty="0"/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A7FC9E22-3720-432B-A162-EE8346715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pic>
        <p:nvPicPr>
          <p:cNvPr id="8" name="Graphic 7" descr="City with solid fill">
            <a:extLst>
              <a:ext uri="{FF2B5EF4-FFF2-40B4-BE49-F238E27FC236}">
                <a16:creationId xmlns:a16="http://schemas.microsoft.com/office/drawing/2014/main" id="{A6F03880-CB21-4E53-AB68-F71F4CBEA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9976" y="1183838"/>
            <a:ext cx="432048" cy="440136"/>
          </a:xfrm>
          <a:prstGeom prst="rect">
            <a:avLst/>
          </a:prstGeom>
        </p:spPr>
      </p:pic>
      <p:sp>
        <p:nvSpPr>
          <p:cNvPr id="13" name="Text Box 54">
            <a:extLst>
              <a:ext uri="{FF2B5EF4-FFF2-40B4-BE49-F238E27FC236}">
                <a16:creationId xmlns:a16="http://schemas.microsoft.com/office/drawing/2014/main" id="{CF087F2A-5750-439F-B1FD-227FBC9753D0}"/>
              </a:ext>
            </a:extLst>
          </p:cNvPr>
          <p:cNvSpPr txBox="1"/>
          <p:nvPr/>
        </p:nvSpPr>
        <p:spPr>
          <a:xfrm>
            <a:off x="1084544" y="3172001"/>
            <a:ext cx="3528768" cy="689047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Entitats que han tingut dificultats en la contractació de persones graduades en l’àmbit d’Economia i Empresa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33EB78F-0FE3-4AE2-BE02-583A73804B9F}"/>
              </a:ext>
            </a:extLst>
          </p:cNvPr>
          <p:cNvSpPr txBox="1"/>
          <p:nvPr/>
        </p:nvSpPr>
        <p:spPr>
          <a:xfrm>
            <a:off x="4845040" y="3172001"/>
            <a:ext cx="4286885" cy="509662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Comparativa de les entitats amb dificultats en la contractació, per sectors inclosos en l’enquesta al col·lectiu ocupador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1E4619-E6DF-4BA8-ADAD-0A70FFED9DCF}"/>
              </a:ext>
            </a:extLst>
          </p:cNvPr>
          <p:cNvSpPr txBox="1"/>
          <p:nvPr/>
        </p:nvSpPr>
        <p:spPr>
          <a:xfrm>
            <a:off x="9393084" y="3539610"/>
            <a:ext cx="2629399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/>
              <a:t>El</a:t>
            </a:r>
            <a:r>
              <a:rPr lang="en-US" dirty="0"/>
              <a:t> </a:t>
            </a:r>
            <a:r>
              <a:rPr lang="ca-ES" b="1" dirty="0"/>
              <a:t>percentatge de les empreses/organitzacions que contracten persones graduades en l’àmbit d’Economia i Empresa (47,9%) que reporten dificultats en la contractació és relativament baix.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B2C6A9-BE9B-48B9-9471-1897FC984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66" y="3861048"/>
            <a:ext cx="3397068" cy="2582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9A4540-4184-47A8-9487-BB4D4696FF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5" t="6718"/>
          <a:stretch/>
        </p:blipFill>
        <p:spPr>
          <a:xfrm>
            <a:off x="4815406" y="3616087"/>
            <a:ext cx="4378855" cy="30295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406676-AC3B-4B1F-8629-2E9B7B39FEE2}"/>
              </a:ext>
            </a:extLst>
          </p:cNvPr>
          <p:cNvSpPr txBox="1"/>
          <p:nvPr/>
        </p:nvSpPr>
        <p:spPr>
          <a:xfrm>
            <a:off x="7104112" y="1359373"/>
            <a:ext cx="327747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b="1" dirty="0"/>
              <a:t>214 empreses i organitzacions han respost l’enquesta. Bona resposta -&gt; la </a:t>
            </a:r>
            <a:r>
              <a:rPr lang="ca-ES" b="1" i="1" dirty="0" err="1"/>
              <a:t>Economics</a:t>
            </a:r>
            <a:r>
              <a:rPr lang="ca-ES" b="1" i="1" dirty="0"/>
              <a:t> Network </a:t>
            </a:r>
            <a:r>
              <a:rPr lang="ca-ES" b="1" dirty="0"/>
              <a:t>(Regne Unit) va aconseguir 40 respostes el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74E1DD-7D7D-4C5D-B8CF-EE77CEE375AD}"/>
              </a:ext>
            </a:extLst>
          </p:cNvPr>
          <p:cNvSpPr/>
          <p:nvPr/>
        </p:nvSpPr>
        <p:spPr>
          <a:xfrm>
            <a:off x="1061566" y="2204864"/>
            <a:ext cx="5400601" cy="288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324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37A83B-4DA3-43B4-966D-E6E33D5FE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19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C2708F-863E-4DFF-ACE1-83571072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Dificultats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contractació</a:t>
            </a:r>
            <a:r>
              <a:rPr lang="en-US" dirty="0"/>
              <a:t>: </a:t>
            </a:r>
            <a:r>
              <a:rPr lang="en-US" dirty="0" err="1"/>
              <a:t>motius</a:t>
            </a:r>
            <a:endParaRPr lang="es-AR" dirty="0"/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EF1CD0C4-9CE0-4670-B854-36E69E139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sp>
        <p:nvSpPr>
          <p:cNvPr id="7" name="Text Box 59">
            <a:extLst>
              <a:ext uri="{FF2B5EF4-FFF2-40B4-BE49-F238E27FC236}">
                <a16:creationId xmlns:a16="http://schemas.microsoft.com/office/drawing/2014/main" id="{82F0655A-C75C-416A-8F11-4F5AC1D80674}"/>
              </a:ext>
            </a:extLst>
          </p:cNvPr>
          <p:cNvSpPr txBox="1"/>
          <p:nvPr/>
        </p:nvSpPr>
        <p:spPr>
          <a:xfrm>
            <a:off x="1236734" y="2119152"/>
            <a:ext cx="6443442" cy="57548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4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Dificultats per contractar els perfils adequats en l’àmbit d’Economia i Empresa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3C2CC-6478-4F5F-B160-1BDB5B882021}"/>
              </a:ext>
            </a:extLst>
          </p:cNvPr>
          <p:cNvSpPr txBox="1"/>
          <p:nvPr/>
        </p:nvSpPr>
        <p:spPr>
          <a:xfrm>
            <a:off x="8184232" y="2119152"/>
            <a:ext cx="3024336" cy="2031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dirty="0"/>
              <a:t>El motiu principal de les dificultats en la contractació: la manca de persones amb les competències necessàries. Els ocupadors troben a faltar: </a:t>
            </a:r>
            <a:r>
              <a:rPr lang="ca-ES" b="1" dirty="0"/>
              <a:t>anàlisi de dades, programació i domini de l’anglès</a:t>
            </a:r>
            <a:endParaRPr lang="ca-E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55B36D-C4FB-44CF-8F49-4CF5AEE53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15" y="2472362"/>
            <a:ext cx="6803482" cy="27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8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15925E-9723-4540-912E-E448CE389218}"/>
              </a:ext>
            </a:extLst>
          </p:cNvPr>
          <p:cNvSpPr/>
          <p:nvPr/>
        </p:nvSpPr>
        <p:spPr>
          <a:xfrm>
            <a:off x="7046479" y="1651824"/>
            <a:ext cx="465758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D927A3-6C77-4D1E-A28A-3D065FC75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412776"/>
            <a:ext cx="6120927" cy="4525963"/>
          </a:xfrm>
        </p:spPr>
        <p:txBody>
          <a:bodyPr/>
          <a:lstStyle/>
          <a:p>
            <a:r>
              <a:rPr lang="ca-ES" dirty="0"/>
              <a:t>Estudis de caràcter </a:t>
            </a:r>
            <a:r>
              <a:rPr lang="ca-ES" b="1" dirty="0"/>
              <a:t>transversal</a:t>
            </a:r>
            <a:r>
              <a:rPr lang="ca-ES" dirty="0"/>
              <a:t> sobre </a:t>
            </a:r>
            <a:r>
              <a:rPr lang="ca-ES" b="1" dirty="0"/>
              <a:t>l’ocupabilitat de les persones graduades</a:t>
            </a:r>
            <a:r>
              <a:rPr lang="ca-ES" dirty="0"/>
              <a:t>.</a:t>
            </a:r>
          </a:p>
          <a:p>
            <a:r>
              <a:rPr lang="ca-ES" dirty="0"/>
              <a:t>Integren la perspectiva de grups d’interès</a:t>
            </a:r>
            <a:r>
              <a:rPr lang="ca-ES" b="1" dirty="0"/>
              <a:t>: </a:t>
            </a:r>
            <a:r>
              <a:rPr lang="ca-ES" b="1" i="1" dirty="0" err="1"/>
              <a:t>alumni</a:t>
            </a:r>
            <a:r>
              <a:rPr lang="ca-ES" b="1" i="1" dirty="0"/>
              <a:t> </a:t>
            </a:r>
            <a:r>
              <a:rPr lang="ca-ES" b="1" dirty="0"/>
              <a:t>i empreses i organitzacions </a:t>
            </a:r>
            <a:r>
              <a:rPr lang="ca-ES" dirty="0"/>
              <a:t>que contracten persones graduades.</a:t>
            </a:r>
          </a:p>
          <a:p>
            <a:r>
              <a:rPr lang="ca-ES" dirty="0"/>
              <a:t>Busquen oferir un </a:t>
            </a:r>
            <a:r>
              <a:rPr lang="ca-ES" b="1" dirty="0"/>
              <a:t>diagnòstic </a:t>
            </a:r>
            <a:r>
              <a:rPr lang="ca-ES" dirty="0"/>
              <a:t>de l'</a:t>
            </a:r>
            <a:r>
              <a:rPr lang="ca-ES" b="1" dirty="0"/>
              <a:t>adequació </a:t>
            </a:r>
            <a:r>
              <a:rPr lang="ca-ES" dirty="0"/>
              <a:t>de la </a:t>
            </a:r>
            <a:r>
              <a:rPr lang="ca-ES" b="1" dirty="0"/>
              <a:t>formació universitària </a:t>
            </a:r>
            <a:r>
              <a:rPr lang="ca-ES" dirty="0"/>
              <a:t>per a les </a:t>
            </a:r>
            <a:r>
              <a:rPr lang="ca-ES" b="1" dirty="0" err="1"/>
              <a:t>traject</a:t>
            </a:r>
            <a:r>
              <a:rPr lang="en-US" b="1" dirty="0" err="1"/>
              <a:t>òries</a:t>
            </a:r>
            <a:r>
              <a:rPr lang="en-US" b="1" dirty="0"/>
              <a:t> professionals </a:t>
            </a:r>
            <a:r>
              <a:rPr lang="en-US" dirty="0"/>
              <a:t>de les </a:t>
            </a:r>
            <a:r>
              <a:rPr lang="en-US" dirty="0" err="1"/>
              <a:t>persones</a:t>
            </a:r>
            <a:r>
              <a:rPr lang="en-US" dirty="0"/>
              <a:t> </a:t>
            </a:r>
            <a:r>
              <a:rPr lang="ca-ES" dirty="0"/>
              <a:t>graduades</a:t>
            </a:r>
            <a:r>
              <a:rPr lang="en-US" dirty="0"/>
              <a:t>.</a:t>
            </a:r>
          </a:p>
          <a:p>
            <a:r>
              <a:rPr lang="ca-ES" dirty="0"/>
              <a:t>Posen a disposició de la comunitat universitària informació que faciliti fer </a:t>
            </a:r>
            <a:r>
              <a:rPr lang="ca-ES" b="1" dirty="0"/>
              <a:t>propostes de millora de les titulacions</a:t>
            </a:r>
            <a:r>
              <a:rPr lang="ca-ES" dirty="0"/>
              <a:t>.</a:t>
            </a:r>
            <a:endParaRPr lang="ca-E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459FE8-8090-44E7-A860-5930D6BE6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F26189-B4CF-4BA2-B942-FAE0260D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Cicle de seminaris i informes </a:t>
            </a:r>
            <a:r>
              <a:rPr lang="ca-ES" i="1" dirty="0"/>
              <a:t>Ocupabilitat i Formació Universitària</a:t>
            </a:r>
            <a:endParaRPr lang="ca-ES" dirty="0"/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E3EF33D-4400-47BC-A66B-E71B33B8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8000" r="11358"/>
          <a:stretch/>
        </p:blipFill>
        <p:spPr>
          <a:xfrm>
            <a:off x="7059156" y="2564904"/>
            <a:ext cx="4657584" cy="306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01FB13-28CD-4FBA-B5EA-8D6E051E930A}"/>
              </a:ext>
            </a:extLst>
          </p:cNvPr>
          <p:cNvSpPr txBox="1"/>
          <p:nvPr/>
        </p:nvSpPr>
        <p:spPr>
          <a:xfrm>
            <a:off x="7077908" y="1651824"/>
            <a:ext cx="46126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Informació disponible per a </a:t>
            </a:r>
            <a:r>
              <a:rPr lang="en-US" dirty="0" err="1">
                <a:solidFill>
                  <a:schemeClr val="accent1"/>
                </a:solidFill>
              </a:rPr>
              <a:t>realitzar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propostes</a:t>
            </a:r>
            <a:r>
              <a:rPr lang="en-US" dirty="0">
                <a:solidFill>
                  <a:schemeClr val="accent1"/>
                </a:solidFill>
              </a:rPr>
              <a:t> de </a:t>
            </a:r>
            <a:r>
              <a:rPr lang="en-US" dirty="0" err="1">
                <a:solidFill>
                  <a:schemeClr val="accent1"/>
                </a:solidFill>
              </a:rPr>
              <a:t>millora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endParaRPr lang="es-AR" dirty="0">
              <a:solidFill>
                <a:schemeClr val="accent1"/>
              </a:solidFill>
            </a:endParaRPr>
          </a:p>
        </p:txBody>
      </p:sp>
      <p:pic>
        <p:nvPicPr>
          <p:cNvPr id="13" name="Graphic 12" descr="Megaphone1 with solid fill">
            <a:extLst>
              <a:ext uri="{FF2B5EF4-FFF2-40B4-BE49-F238E27FC236}">
                <a16:creationId xmlns:a16="http://schemas.microsoft.com/office/drawing/2014/main" id="{8A59804A-DE4D-438C-8DC7-A88E35782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9156" y="1217842"/>
            <a:ext cx="601216" cy="6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4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473B9-F90D-4412-9564-81219E084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20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8E538E-A0CF-49D3-A44F-A5693968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Competències</a:t>
            </a:r>
            <a:r>
              <a:rPr lang="en-US" dirty="0"/>
              <a:t> </a:t>
            </a:r>
            <a:r>
              <a:rPr lang="en-US" dirty="0" err="1"/>
              <a:t>amb</a:t>
            </a:r>
            <a:r>
              <a:rPr lang="en-US" dirty="0"/>
              <a:t> </a:t>
            </a:r>
            <a:r>
              <a:rPr lang="en-US" dirty="0" err="1"/>
              <a:t>més</a:t>
            </a:r>
            <a:r>
              <a:rPr lang="en-US" dirty="0"/>
              <a:t> marge de </a:t>
            </a:r>
            <a:r>
              <a:rPr lang="en-US" dirty="0" err="1"/>
              <a:t>millora</a:t>
            </a:r>
            <a:endParaRPr lang="es-AR" dirty="0"/>
          </a:p>
        </p:txBody>
      </p:sp>
      <p:pic>
        <p:nvPicPr>
          <p:cNvPr id="5" name="Imagen 15">
            <a:extLst>
              <a:ext uri="{FF2B5EF4-FFF2-40B4-BE49-F238E27FC236}">
                <a16:creationId xmlns:a16="http://schemas.microsoft.com/office/drawing/2014/main" id="{40C203E1-8969-488A-BFDE-60EDDA50A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sp>
        <p:nvSpPr>
          <p:cNvPr id="7" name="Text Box 62">
            <a:extLst>
              <a:ext uri="{FF2B5EF4-FFF2-40B4-BE49-F238E27FC236}">
                <a16:creationId xmlns:a16="http://schemas.microsoft.com/office/drawing/2014/main" id="{9332D6B1-1593-4973-9499-F14BB23368AE}"/>
              </a:ext>
            </a:extLst>
          </p:cNvPr>
          <p:cNvSpPr txBox="1"/>
          <p:nvPr/>
        </p:nvSpPr>
        <p:spPr>
          <a:xfrm>
            <a:off x="1005819" y="1371388"/>
            <a:ext cx="5400040" cy="41247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Competències que haurien de millorar les persones graduades en l’àmbit d’Economia i Empresa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B46E8-F2D8-4F1A-B800-DA4593896DBC}"/>
              </a:ext>
            </a:extLst>
          </p:cNvPr>
          <p:cNvSpPr txBox="1"/>
          <p:nvPr/>
        </p:nvSpPr>
        <p:spPr>
          <a:xfrm>
            <a:off x="7464152" y="1387726"/>
            <a:ext cx="3888432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ca-ES" dirty="0">
                <a:solidFill>
                  <a:schemeClr val="accent1"/>
                </a:solidFill>
              </a:rPr>
              <a:t>Les competències que més haurien de millorar les persones graduades recentment són </a:t>
            </a:r>
            <a:r>
              <a:rPr lang="ca-ES" b="1" dirty="0">
                <a:solidFill>
                  <a:schemeClr val="accent1"/>
                </a:solidFill>
              </a:rPr>
              <a:t>la gestió del temps, l’orientació a resultats </a:t>
            </a:r>
            <a:r>
              <a:rPr lang="ca-ES" dirty="0">
                <a:solidFill>
                  <a:schemeClr val="accent1"/>
                </a:solidFill>
              </a:rPr>
              <a:t>i </a:t>
            </a:r>
            <a:r>
              <a:rPr lang="ca-ES" b="1" dirty="0">
                <a:solidFill>
                  <a:schemeClr val="accent1"/>
                </a:solidFill>
              </a:rPr>
              <a:t>l’orientació al client</a:t>
            </a:r>
          </a:p>
        </p:txBody>
      </p:sp>
      <p:pic>
        <p:nvPicPr>
          <p:cNvPr id="14" name="Graphic 13" descr="Lightbulb and gear with solid fill">
            <a:extLst>
              <a:ext uri="{FF2B5EF4-FFF2-40B4-BE49-F238E27FC236}">
                <a16:creationId xmlns:a16="http://schemas.microsoft.com/office/drawing/2014/main" id="{49E15E07-F79D-4806-B7BE-C054E162E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8981" y="723429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67DE3C-D268-4BBC-B9A3-2214600EEB52}"/>
              </a:ext>
            </a:extLst>
          </p:cNvPr>
          <p:cNvSpPr txBox="1"/>
          <p:nvPr/>
        </p:nvSpPr>
        <p:spPr>
          <a:xfrm>
            <a:off x="7324252" y="3564031"/>
            <a:ext cx="4392488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dirty="0"/>
              <a:t>Els ocupadors </a:t>
            </a:r>
            <a:r>
              <a:rPr lang="ca-ES" b="1" dirty="0"/>
              <a:t>estan satisfets </a:t>
            </a:r>
            <a:r>
              <a:rPr lang="ca-ES" dirty="0"/>
              <a:t>amb les competències de les persones graduades recentment: </a:t>
            </a:r>
          </a:p>
          <a:p>
            <a:pPr algn="ctr"/>
            <a:r>
              <a:rPr lang="ca-ES" dirty="0"/>
              <a:t>Economia: </a:t>
            </a:r>
            <a:r>
              <a:rPr lang="ca-ES" b="1" dirty="0"/>
              <a:t>7,3</a:t>
            </a:r>
          </a:p>
          <a:p>
            <a:pPr algn="ctr"/>
            <a:r>
              <a:rPr lang="ca-ES" dirty="0"/>
              <a:t>Administració d’Empreses:</a:t>
            </a:r>
            <a:r>
              <a:rPr lang="ca-ES" b="1" dirty="0"/>
              <a:t> 7,1</a:t>
            </a:r>
          </a:p>
          <a:p>
            <a:pPr algn="ctr"/>
            <a:r>
              <a:rPr lang="ca-ES" dirty="0"/>
              <a:t>Global Ocupadors: </a:t>
            </a:r>
            <a:r>
              <a:rPr lang="ca-ES" b="1" dirty="0"/>
              <a:t>7,2</a:t>
            </a:r>
          </a:p>
        </p:txBody>
      </p:sp>
      <p:pic>
        <p:nvPicPr>
          <p:cNvPr id="23" name="Graphic 22" descr="Rating 3 Star with solid fill">
            <a:extLst>
              <a:ext uri="{FF2B5EF4-FFF2-40B4-BE49-F238E27FC236}">
                <a16:creationId xmlns:a16="http://schemas.microsoft.com/office/drawing/2014/main" id="{D8D1C6E2-8C4A-4640-90C8-34C56F009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2340" y="3064976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1BC67-3A47-4647-BE58-C517D0D8A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303" y="1844356"/>
            <a:ext cx="6090909" cy="44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96BA6D-6F93-49A7-B7C1-B6A967BAD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21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CA67CD-5FCC-4201-B30B-BA320A7B9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Competències</a:t>
            </a:r>
            <a:r>
              <a:rPr lang="en-US" dirty="0"/>
              <a:t> </a:t>
            </a:r>
            <a:r>
              <a:rPr lang="en-US" dirty="0" err="1"/>
              <a:t>més</a:t>
            </a:r>
            <a:r>
              <a:rPr lang="en-US" dirty="0"/>
              <a:t> </a:t>
            </a:r>
            <a:r>
              <a:rPr lang="en-US" dirty="0" err="1"/>
              <a:t>treballades</a:t>
            </a:r>
            <a:r>
              <a:rPr lang="en-US" dirty="0"/>
              <a:t> </a:t>
            </a:r>
            <a:r>
              <a:rPr lang="en-US" dirty="0" err="1"/>
              <a:t>durant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període</a:t>
            </a:r>
            <a:r>
              <a:rPr lang="en-US" dirty="0"/>
              <a:t> de </a:t>
            </a:r>
            <a:r>
              <a:rPr lang="en-US" dirty="0" err="1"/>
              <a:t>pràctiques</a:t>
            </a:r>
            <a:endParaRPr lang="es-AR" dirty="0"/>
          </a:p>
        </p:txBody>
      </p:sp>
      <p:sp>
        <p:nvSpPr>
          <p:cNvPr id="7" name="Text Box 62">
            <a:extLst>
              <a:ext uri="{FF2B5EF4-FFF2-40B4-BE49-F238E27FC236}">
                <a16:creationId xmlns:a16="http://schemas.microsoft.com/office/drawing/2014/main" id="{8FF7D73F-54F9-415C-BA7F-446C822FC669}"/>
              </a:ext>
            </a:extLst>
          </p:cNvPr>
          <p:cNvSpPr txBox="1"/>
          <p:nvPr/>
        </p:nvSpPr>
        <p:spPr>
          <a:xfrm>
            <a:off x="1127448" y="1584913"/>
            <a:ext cx="5400040" cy="28485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Competències més treballades en el període de pràctiques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956FF-C786-4E42-BC4C-BC6AEBC2BD72}"/>
              </a:ext>
            </a:extLst>
          </p:cNvPr>
          <p:cNvSpPr txBox="1"/>
          <p:nvPr/>
        </p:nvSpPr>
        <p:spPr>
          <a:xfrm>
            <a:off x="7104112" y="2433464"/>
            <a:ext cx="3219663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dirty="0"/>
              <a:t>Amb l’excepció de </a:t>
            </a:r>
            <a:r>
              <a:rPr lang="ca-ES" b="1" dirty="0"/>
              <a:t>la capacitat per tractar, manipular i presentar dades, </a:t>
            </a:r>
            <a:r>
              <a:rPr lang="ca-ES" dirty="0"/>
              <a:t>es competències que més s’han treballat durant el període de pràctiques són aquelles que més marge de millora tenen en les persones graduades recentment.</a:t>
            </a:r>
          </a:p>
        </p:txBody>
      </p:sp>
      <p:pic>
        <p:nvPicPr>
          <p:cNvPr id="10" name="Graphic 9" descr="Online meeting with solid fill">
            <a:extLst>
              <a:ext uri="{FF2B5EF4-FFF2-40B4-BE49-F238E27FC236}">
                <a16:creationId xmlns:a16="http://schemas.microsoft.com/office/drawing/2014/main" id="{6573CFA5-76F5-4593-9E7E-5B220545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2456" y="1873875"/>
            <a:ext cx="745232" cy="745232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B2121B68-5F90-46E8-9DCA-4EA95B74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9AABF-498D-4598-9481-B7258DB9B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1869767"/>
            <a:ext cx="5544056" cy="42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0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CA249-E150-4FBD-8198-306883F5E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22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7F0831-C402-47C8-9D54-C70B54C6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Prospectiva</a:t>
            </a:r>
            <a:endParaRPr lang="es-AR" dirty="0"/>
          </a:p>
        </p:txBody>
      </p:sp>
      <p:sp>
        <p:nvSpPr>
          <p:cNvPr id="6" name="Text Box 204">
            <a:extLst>
              <a:ext uri="{FF2B5EF4-FFF2-40B4-BE49-F238E27FC236}">
                <a16:creationId xmlns:a16="http://schemas.microsoft.com/office/drawing/2014/main" id="{A854A127-4B0B-418B-A4A1-6B507BE176F5}"/>
              </a:ext>
            </a:extLst>
          </p:cNvPr>
          <p:cNvSpPr txBox="1"/>
          <p:nvPr/>
        </p:nvSpPr>
        <p:spPr>
          <a:xfrm>
            <a:off x="1077696" y="1655210"/>
            <a:ext cx="6078718" cy="53514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Competències que adquiriran més importància en el </a:t>
            </a:r>
            <a:r>
              <a:rPr lang="ca-ES" sz="1200" b="1" dirty="0">
                <a:solidFill>
                  <a:srgbClr val="13877C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 d’Economia i Empresa </a:t>
            </a:r>
            <a:r>
              <a:rPr lang="ca-ES" sz="12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(paraules clau més freqüents)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3E14D-C85B-428B-9B1A-41152E6CE4AF}"/>
              </a:ext>
            </a:extLst>
          </p:cNvPr>
          <p:cNvSpPr txBox="1"/>
          <p:nvPr/>
        </p:nvSpPr>
        <p:spPr>
          <a:xfrm>
            <a:off x="7628865" y="1674674"/>
            <a:ext cx="405059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1"/>
                </a:solidFill>
              </a:rPr>
              <a:t>Pel que fa a les TIC, els ocupadors destaquen:</a:t>
            </a:r>
          </a:p>
          <a:p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 Programació</a:t>
            </a:r>
          </a:p>
          <a:p>
            <a:pPr marL="285750" indent="-285750">
              <a:buFontTx/>
              <a:buChar char="-"/>
            </a:pPr>
            <a:r>
              <a:rPr lang="ca-ES" dirty="0">
                <a:solidFill>
                  <a:srgbClr val="004D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Màrqueting digital</a:t>
            </a:r>
          </a:p>
          <a:p>
            <a:pPr marL="285750" indent="-285750">
              <a:buFontTx/>
              <a:buChar char="-"/>
            </a:pPr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Anàlisi de dades</a:t>
            </a:r>
          </a:p>
          <a:p>
            <a:r>
              <a:rPr lang="ca-ES" b="1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També assenyalen competències socials i personals com el treball en equip o el lideratge</a:t>
            </a:r>
            <a:endParaRPr lang="ca-ES" b="1" dirty="0"/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C3978E9E-A170-4075-A8C5-6D969192C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0"/>
            <a:ext cx="946144" cy="1107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0429E3-DE5F-437B-B2F1-01825A2205A8}"/>
              </a:ext>
            </a:extLst>
          </p:cNvPr>
          <p:cNvSpPr/>
          <p:nvPr/>
        </p:nvSpPr>
        <p:spPr>
          <a:xfrm>
            <a:off x="5231904" y="3429000"/>
            <a:ext cx="576064" cy="19345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0259E-2A63-4C72-93EA-94616255462D}"/>
              </a:ext>
            </a:extLst>
          </p:cNvPr>
          <p:cNvSpPr txBox="1"/>
          <p:nvPr/>
        </p:nvSpPr>
        <p:spPr>
          <a:xfrm>
            <a:off x="7628864" y="4267031"/>
            <a:ext cx="405059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chemeClr val="accent1"/>
                </a:solidFill>
              </a:rPr>
              <a:t>Destaquem 2 ocupadors d’administracions públiques responsables de persones graduades en Economia:</a:t>
            </a:r>
            <a:r>
              <a:rPr lang="ca-ES" b="1" dirty="0">
                <a:solidFill>
                  <a:schemeClr val="accent1"/>
                </a:solidFill>
              </a:rPr>
              <a:t> vocació de servei públic.</a:t>
            </a:r>
            <a:endParaRPr lang="ca-E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ED1E48-AAE6-4DD7-9DA3-8D74AC60B778}"/>
              </a:ext>
            </a:extLst>
          </p:cNvPr>
          <p:cNvCxnSpPr/>
          <p:nvPr/>
        </p:nvCxnSpPr>
        <p:spPr>
          <a:xfrm>
            <a:off x="5807968" y="4798084"/>
            <a:ext cx="10081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FC09A99-F903-4042-ACD0-6703741F3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86" b="18500"/>
          <a:stretch/>
        </p:blipFill>
        <p:spPr>
          <a:xfrm>
            <a:off x="1077696" y="2202286"/>
            <a:ext cx="6000750" cy="41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2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EF5404-DA4E-488B-B5BD-89B64BA1C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081120" cy="4525963"/>
          </a:xfrm>
        </p:spPr>
        <p:txBody>
          <a:bodyPr/>
          <a:lstStyle/>
          <a:p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Els estudis de grau de l’àmbit d’Economia i Empresa —particularment els del </a:t>
            </a:r>
            <a:r>
              <a:rPr lang="ca-ES" sz="1800" dirty="0" err="1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subàmbit</a:t>
            </a:r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d’Administració d’Empreses— representen una part molt important del SUC pel que fa a volum d’estudiants: 1 persona matriculada de cada 10 prové d’aquest </a:t>
            </a:r>
            <a:r>
              <a:rPr lang="ca-ES" sz="1800" dirty="0" err="1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subàmbit</a:t>
            </a:r>
            <a:r>
              <a:rPr lang="ca-ES" sz="18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ca-ES" sz="1800" dirty="0">
                <a:solidFill>
                  <a:srgbClr val="004D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Són estudis amb </a:t>
            </a:r>
            <a:r>
              <a:rPr lang="ca-ES" sz="1800" b="1" dirty="0">
                <a:solidFill>
                  <a:srgbClr val="004D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bona inserció laboral</a:t>
            </a:r>
            <a:r>
              <a:rPr lang="ca-ES" sz="1800" dirty="0">
                <a:solidFill>
                  <a:srgbClr val="004D73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tendeixen a tenir millors salaris i menys temporalitat.</a:t>
            </a:r>
            <a:endParaRPr lang="ca-ES" sz="1800" dirty="0">
              <a:solidFill>
                <a:srgbClr val="004D73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Les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competències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més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s’han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reforçar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segons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el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col·lectiu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ocupador,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són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grans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trets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les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mateixes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que a </a:t>
            </a:r>
            <a:r>
              <a:rPr lang="es-AR" sz="1800" dirty="0" err="1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l’edició</a:t>
            </a:r>
            <a:r>
              <a:rPr lang="es-AR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anterior:</a:t>
            </a:r>
          </a:p>
          <a:p>
            <a:pPr lvl="2" indent="-285750">
              <a:lnSpc>
                <a:spcPts val="1600"/>
              </a:lnSpc>
              <a:buClr>
                <a:srgbClr val="004D73"/>
              </a:buClr>
              <a:buFont typeface="Symbol" panose="05050102010706020507" pitchFamily="18" charset="2"/>
              <a:buChar char=""/>
            </a:pPr>
            <a:r>
              <a:rPr lang="ca-ES" sz="16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Capacitat per establir objectius i prioritats </a:t>
            </a:r>
            <a:endParaRPr lang="ca-ES" sz="1600" dirty="0">
              <a:solidFill>
                <a:srgbClr val="004D73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indent="-285750">
              <a:lnSpc>
                <a:spcPts val="1600"/>
              </a:lnSpc>
              <a:buClr>
                <a:srgbClr val="004D73"/>
              </a:buClr>
              <a:buFont typeface="Symbol" panose="05050102010706020507" pitchFamily="18" charset="2"/>
              <a:buChar char=""/>
            </a:pPr>
            <a:r>
              <a:rPr lang="ca-ES" sz="16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Orientació als resultats</a:t>
            </a:r>
          </a:p>
          <a:p>
            <a:pPr lvl="2" indent="-285750">
              <a:lnSpc>
                <a:spcPts val="1600"/>
              </a:lnSpc>
              <a:spcAft>
                <a:spcPts val="600"/>
              </a:spcAft>
              <a:buClr>
                <a:srgbClr val="004D73"/>
              </a:buClr>
              <a:buFont typeface="Symbol" panose="05050102010706020507" pitchFamily="18" charset="2"/>
              <a:buChar char=""/>
            </a:pPr>
            <a:r>
              <a:rPr lang="ca-ES" sz="1600" dirty="0">
                <a:solidFill>
                  <a:srgbClr val="004D7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Orientació al client</a:t>
            </a:r>
          </a:p>
          <a:p>
            <a:pPr marL="457200" lvl="1" indent="0">
              <a:spcAft>
                <a:spcPts val="600"/>
              </a:spcAft>
              <a:buClr>
                <a:srgbClr val="004D73"/>
              </a:buClr>
              <a:buNone/>
            </a:pPr>
            <a:r>
              <a:rPr lang="ca-ES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més, els ocupadors opinen que les persones graduades haurien d’adquirir coneixements d’analítica de dades i programació. </a:t>
            </a:r>
            <a:r>
              <a:rPr lang="ca-ES" sz="1800" dirty="0">
                <a:solidFill>
                  <a:srgbClr val="004D73"/>
                </a:solidFill>
                <a:highlight>
                  <a:srgbClr val="FF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Són resultats similars als produïts per </a:t>
            </a:r>
            <a:r>
              <a:rPr lang="ca-ES" sz="1800" dirty="0" err="1">
                <a:solidFill>
                  <a:srgbClr val="004D73"/>
                </a:solidFill>
                <a:highlight>
                  <a:srgbClr val="FF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ca-ES" sz="1800" i="1" dirty="0" err="1">
                <a:solidFill>
                  <a:srgbClr val="004D73"/>
                </a:solidFill>
                <a:highlight>
                  <a:srgbClr val="FF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Economics</a:t>
            </a:r>
            <a:r>
              <a:rPr lang="ca-ES" sz="1800" i="1" dirty="0">
                <a:solidFill>
                  <a:srgbClr val="004D73"/>
                </a:solidFill>
                <a:highlight>
                  <a:srgbClr val="FF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 Network </a:t>
            </a:r>
            <a:r>
              <a:rPr lang="ca-ES" sz="1800" dirty="0">
                <a:solidFill>
                  <a:srgbClr val="004D73"/>
                </a:solidFill>
                <a:highlight>
                  <a:srgbClr val="FF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(2019): </a:t>
            </a:r>
          </a:p>
          <a:p>
            <a:pPr marL="972000" lvl="2" indent="-285750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rgbClr val="004D73"/>
              </a:buClr>
              <a:buFont typeface="Symbol" panose="05050102010706020507" pitchFamily="18" charset="2"/>
              <a:buChar char=""/>
            </a:pPr>
            <a:r>
              <a:rPr lang="ca-ES" sz="16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Capacitat d’aplicar coneixement al món real (IDESCAT-CLEM)</a:t>
            </a:r>
          </a:p>
          <a:p>
            <a:pPr marL="972000" lvl="2" indent="-285750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Clr>
                <a:srgbClr val="004D73"/>
              </a:buClr>
              <a:buFont typeface="Symbol" panose="05050102010706020507" pitchFamily="18" charset="2"/>
              <a:buChar char=""/>
            </a:pPr>
            <a:r>
              <a:rPr lang="ca-ES" sz="16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Analítica de dades</a:t>
            </a:r>
          </a:p>
          <a:p>
            <a:pPr>
              <a:spcAft>
                <a:spcPts val="600"/>
              </a:spcAft>
              <a:buClr>
                <a:srgbClr val="004D73"/>
              </a:buClr>
              <a:buFont typeface="Calibri" panose="020F0502020204030204" pitchFamily="34" charset="0"/>
              <a:buChar char="&gt;"/>
            </a:pPr>
            <a:r>
              <a:rPr lang="ca-ES" sz="1800" dirty="0">
                <a:solidFill>
                  <a:srgbClr val="004D73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Les pràctiques externes estan ben enfocades: hi ha un conjunt de competències que es poden adquirir de manera efectiva al lloc de treball, complementant la formació impartida a les universitats.</a:t>
            </a:r>
          </a:p>
          <a:p>
            <a:pPr>
              <a:spcAft>
                <a:spcPts val="600"/>
              </a:spcAft>
              <a:buClr>
                <a:srgbClr val="004D73"/>
              </a:buClr>
              <a:buFont typeface="Calibri" panose="020F0502020204030204" pitchFamily="34" charset="0"/>
              <a:buChar char="&gt;"/>
            </a:pPr>
            <a:endParaRPr lang="ca-ES" sz="2000" dirty="0"/>
          </a:p>
          <a:p>
            <a:pPr lvl="1"/>
            <a:endParaRPr lang="es-A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6E56D3-DD4A-408E-9A6C-D39CA9141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23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156927-2B3D-4B18-A323-A5A245A7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463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575721" y="116632"/>
            <a:ext cx="6707876" cy="576064"/>
          </a:xfrm>
        </p:spPr>
        <p:txBody>
          <a:bodyPr/>
          <a:lstStyle/>
          <a:p>
            <a:endParaRPr lang="ca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24</a:t>
            </a:fld>
            <a:endParaRPr lang="es-ES_tradnl" dirty="0"/>
          </a:p>
        </p:txBody>
      </p:sp>
      <p:sp>
        <p:nvSpPr>
          <p:cNvPr id="6" name="16 Rectángulo"/>
          <p:cNvSpPr/>
          <p:nvPr/>
        </p:nvSpPr>
        <p:spPr>
          <a:xfrm>
            <a:off x="0" y="0"/>
            <a:ext cx="121769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7" name="Marcador de texto 8"/>
          <p:cNvSpPr txBox="1">
            <a:spLocks/>
          </p:cNvSpPr>
          <p:nvPr/>
        </p:nvSpPr>
        <p:spPr>
          <a:xfrm>
            <a:off x="2142130" y="2113146"/>
            <a:ext cx="7907740" cy="485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3600" b="1" i="0" kern="1200">
                <a:solidFill>
                  <a:srgbClr val="004268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"/>
              <a:defRPr sz="2000" kern="1200">
                <a:solidFill>
                  <a:srgbClr val="66879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6879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rgbClr val="66879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ú"/>
              <a:defRPr sz="1400" kern="1200">
                <a:solidFill>
                  <a:srgbClr val="66879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 err="1"/>
              <a:t>Moltes</a:t>
            </a:r>
            <a:r>
              <a:rPr lang="es-ES" dirty="0"/>
              <a:t> </a:t>
            </a:r>
            <a:r>
              <a:rPr lang="es-ES" dirty="0" err="1"/>
              <a:t>gràcies</a:t>
            </a:r>
            <a:r>
              <a:rPr lang="es-ES" dirty="0"/>
              <a:t>!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522883"/>
            <a:ext cx="2588003" cy="21601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99356" y="5947140"/>
            <a:ext cx="11593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El copyright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d’aquesta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presentació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(en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format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paper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i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electrònic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)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pertany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l’Agència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per a la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Qualitat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del Sistema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Universitari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de Catalunya.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Qualsevol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reproducció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,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distribució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,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transformació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o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presentació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, total o parcial, del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seu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contingut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requereix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l’autorització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expressa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i per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escrit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d’AQU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Catalunya,  i la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referència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a AQU Catalunya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com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a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font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s-ES_tradnl" sz="1100" dirty="0" err="1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d’informació</a:t>
            </a:r>
            <a:r>
              <a:rPr lang="es-ES_tradnl" sz="11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007EC028-1575-4E03-8257-A048723C3E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43" y="266491"/>
            <a:ext cx="1513299" cy="728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11A206-A7DD-4E62-BBC2-5E9E64D63F00}"/>
              </a:ext>
            </a:extLst>
          </p:cNvPr>
          <p:cNvSpPr txBox="1"/>
          <p:nvPr/>
        </p:nvSpPr>
        <p:spPr>
          <a:xfrm>
            <a:off x="4137970" y="2954947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tx2"/>
                </a:solidFill>
              </a:rPr>
              <a:t>Per a qualsevol pregunta o suggeriment: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58B4C0-4577-462D-964C-775BB115FE4C}"/>
              </a:ext>
            </a:extLst>
          </p:cNvPr>
          <p:cNvGrpSpPr/>
          <p:nvPr/>
        </p:nvGrpSpPr>
        <p:grpSpPr>
          <a:xfrm>
            <a:off x="4497107" y="3408868"/>
            <a:ext cx="7182355" cy="745232"/>
            <a:chOff x="3203105" y="3429000"/>
            <a:chExt cx="7182355" cy="745232"/>
          </a:xfrm>
        </p:grpSpPr>
        <p:pic>
          <p:nvPicPr>
            <p:cNvPr id="8" name="Graphic 7" descr="Email outline">
              <a:extLst>
                <a:ext uri="{FF2B5EF4-FFF2-40B4-BE49-F238E27FC236}">
                  <a16:creationId xmlns:a16="http://schemas.microsoft.com/office/drawing/2014/main" id="{BAE13AC0-EFBC-45C4-AB29-83FDC78C8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03105" y="3429000"/>
              <a:ext cx="745232" cy="7452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6B2154-B36A-4055-B644-0E29E48F7DB8}"/>
                </a:ext>
              </a:extLst>
            </p:cNvPr>
            <p:cNvSpPr txBox="1"/>
            <p:nvPr/>
          </p:nvSpPr>
          <p:spPr>
            <a:xfrm>
              <a:off x="3904740" y="3656766"/>
              <a:ext cx="64807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>
                  <a:solidFill>
                    <a:schemeClr val="tx2"/>
                  </a:solidFill>
                </a:rPr>
                <a:t>coneixement@aqu.cat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DEBF6F-034E-46CB-ABE4-38082C60DE83}"/>
              </a:ext>
            </a:extLst>
          </p:cNvPr>
          <p:cNvSpPr txBox="1"/>
          <p:nvPr/>
        </p:nvSpPr>
        <p:spPr>
          <a:xfrm>
            <a:off x="3433518" y="424752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>
                <a:solidFill>
                  <a:schemeClr val="tx2"/>
                </a:solidFill>
              </a:rPr>
              <a:t>	#OcupaEcoEmpresa</a:t>
            </a:r>
          </a:p>
        </p:txBody>
      </p:sp>
    </p:spTree>
    <p:extLst>
      <p:ext uri="{BB962C8B-B14F-4D97-AF65-F5344CB8AC3E}">
        <p14:creationId xmlns:p14="http://schemas.microsoft.com/office/powerpoint/2010/main" val="403656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3</a:t>
            </a:fld>
            <a:endParaRPr lang="es-ES_tradnl" dirty="0"/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0317456F-4BB6-44F7-989A-B52ED7981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79776" y="404664"/>
            <a:ext cx="73647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s-AR" dirty="0" err="1"/>
              <a:t>Enquesta</a:t>
            </a:r>
            <a:r>
              <a:rPr lang="es-AR" dirty="0"/>
              <a:t> al </a:t>
            </a:r>
            <a:r>
              <a:rPr lang="es-AR" dirty="0" err="1"/>
              <a:t>Col·lectiu</a:t>
            </a:r>
            <a:r>
              <a:rPr lang="es-AR" dirty="0"/>
              <a:t> Ocupador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9E9C0-13F3-42DE-A941-6166896E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0"/>
            <a:ext cx="915528" cy="106871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6591631-794C-4AE4-AFF0-068B3747A54D}"/>
              </a:ext>
            </a:extLst>
          </p:cNvPr>
          <p:cNvGrpSpPr/>
          <p:nvPr/>
        </p:nvGrpSpPr>
        <p:grpSpPr>
          <a:xfrm>
            <a:off x="1120833" y="1270331"/>
            <a:ext cx="10521012" cy="2118155"/>
            <a:chOff x="691657" y="1413163"/>
            <a:chExt cx="10521012" cy="21181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164549-1554-47AF-BAC0-6299B995B5DE}"/>
                </a:ext>
              </a:extLst>
            </p:cNvPr>
            <p:cNvSpPr txBox="1"/>
            <p:nvPr/>
          </p:nvSpPr>
          <p:spPr>
            <a:xfrm>
              <a:off x="691657" y="1485139"/>
              <a:ext cx="10521012" cy="20313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es-AR" b="1" dirty="0">
                  <a:solidFill>
                    <a:schemeClr val="tx2"/>
                  </a:solidFill>
                </a:rPr>
                <a:t>         </a:t>
              </a:r>
              <a:r>
                <a:rPr lang="ca-ES" dirty="0">
                  <a:solidFill>
                    <a:schemeClr val="tx2"/>
                  </a:solidFill>
                </a:rPr>
                <a:t>Enquesta triennal (des de 2014): actualment en la 3a edició</a:t>
              </a:r>
              <a:endParaRPr lang="ca-ES" b="1" dirty="0">
                <a:solidFill>
                  <a:schemeClr val="tx2"/>
                </a:solidFill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ca-ES" b="1" dirty="0">
                <a:solidFill>
                  <a:schemeClr val="tx2"/>
                </a:solidFill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ca-ES" b="1" dirty="0">
                  <a:solidFill>
                    <a:schemeClr val="tx2"/>
                  </a:solidFill>
                </a:rPr>
                <a:t>         </a:t>
              </a:r>
              <a:r>
                <a:rPr lang="ca-ES" dirty="0">
                  <a:solidFill>
                    <a:schemeClr val="tx2"/>
                  </a:solidFill>
                </a:rPr>
                <a:t>32.000 empreses i organitzacions enquestades         3.042 respostes</a:t>
              </a: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ca-ES" b="1" dirty="0">
                <a:solidFill>
                  <a:schemeClr val="tx2"/>
                </a:solidFill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ca-ES" b="1" dirty="0">
                  <a:solidFill>
                    <a:schemeClr val="tx2"/>
                  </a:solidFill>
                </a:rPr>
                <a:t>         </a:t>
              </a:r>
              <a:r>
                <a:rPr lang="ca-ES" dirty="0">
                  <a:solidFill>
                    <a:schemeClr val="tx2"/>
                  </a:solidFill>
                </a:rPr>
                <a:t>Opinió sobre la formació de les persones graduades recentment que contracten: centrada en la titulació</a:t>
              </a: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ca-ES" b="1" dirty="0">
                <a:solidFill>
                  <a:schemeClr val="tx2"/>
                </a:solidFill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ca-ES" b="1" dirty="0">
                  <a:solidFill>
                    <a:schemeClr val="tx2"/>
                  </a:solidFill>
                </a:rPr>
                <a:t>         </a:t>
              </a:r>
              <a:r>
                <a:rPr lang="ca-ES" dirty="0">
                  <a:solidFill>
                    <a:schemeClr val="tx2"/>
                  </a:solidFill>
                </a:rPr>
                <a:t>17 àmbits educatius amb competències específiques (+ enquesta general amb competències transversals)</a:t>
              </a:r>
            </a:p>
          </p:txBody>
        </p:sp>
        <p:pic>
          <p:nvPicPr>
            <p:cNvPr id="24" name="Graphic 23" descr="Factory outline">
              <a:extLst>
                <a:ext uri="{FF2B5EF4-FFF2-40B4-BE49-F238E27FC236}">
                  <a16:creationId xmlns:a16="http://schemas.microsoft.com/office/drawing/2014/main" id="{168F9201-FCC9-46DD-A2FC-A6E09F638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9275" y="1917353"/>
              <a:ext cx="451416" cy="451416"/>
            </a:xfrm>
            <a:prstGeom prst="rect">
              <a:avLst/>
            </a:prstGeom>
          </p:spPr>
        </p:pic>
        <p:pic>
          <p:nvPicPr>
            <p:cNvPr id="26" name="Graphic 25" descr="Clipboard with solid fill">
              <a:extLst>
                <a:ext uri="{FF2B5EF4-FFF2-40B4-BE49-F238E27FC236}">
                  <a16:creationId xmlns:a16="http://schemas.microsoft.com/office/drawing/2014/main" id="{B35CF33E-1EDF-470F-A2CC-00C642C1D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9275" y="1413163"/>
              <a:ext cx="451416" cy="451416"/>
            </a:xfrm>
            <a:prstGeom prst="rect">
              <a:avLst/>
            </a:prstGeom>
          </p:spPr>
        </p:pic>
        <p:pic>
          <p:nvPicPr>
            <p:cNvPr id="28" name="Graphic 27" descr="Abacus outline">
              <a:extLst>
                <a:ext uri="{FF2B5EF4-FFF2-40B4-BE49-F238E27FC236}">
                  <a16:creationId xmlns:a16="http://schemas.microsoft.com/office/drawing/2014/main" id="{3A656352-DE06-4CFB-8200-B355BE002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9275" y="3079902"/>
              <a:ext cx="451416" cy="451416"/>
            </a:xfrm>
            <a:prstGeom prst="rect">
              <a:avLst/>
            </a:prstGeom>
          </p:spPr>
        </p:pic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6BDFC32-7D15-4DA3-BE9E-631CDEC9A0F4}"/>
              </a:ext>
            </a:extLst>
          </p:cNvPr>
          <p:cNvCxnSpPr/>
          <p:nvPr/>
        </p:nvCxnSpPr>
        <p:spPr>
          <a:xfrm>
            <a:off x="6159317" y="2068752"/>
            <a:ext cx="28536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Rating outline">
            <a:extLst>
              <a:ext uri="{FF2B5EF4-FFF2-40B4-BE49-F238E27FC236}">
                <a16:creationId xmlns:a16="http://schemas.microsoft.com/office/drawing/2014/main" id="{41EEAF94-3D03-454D-9418-A2C535EB95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9471" y="2374626"/>
            <a:ext cx="489034" cy="489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77D6C4-A4E9-4D28-B2AF-E4B147A3A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9027" y="3623218"/>
            <a:ext cx="5254055" cy="273062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C63BC3-C6BF-49F5-A425-B922C347EA95}"/>
              </a:ext>
            </a:extLst>
          </p:cNvPr>
          <p:cNvCxnSpPr/>
          <p:nvPr/>
        </p:nvCxnSpPr>
        <p:spPr>
          <a:xfrm>
            <a:off x="6528048" y="4005064"/>
            <a:ext cx="13681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B28A1BD-69A8-4EE6-AA5C-696FBA04FF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1166" y="4717031"/>
            <a:ext cx="3515216" cy="543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62D9E8-1330-4D20-B306-F1E1E0148F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1166" y="3735211"/>
            <a:ext cx="2114845" cy="866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57E0DA-3042-41AC-B745-A2D133A813E0}"/>
              </a:ext>
            </a:extLst>
          </p:cNvPr>
          <p:cNvSpPr txBox="1"/>
          <p:nvPr/>
        </p:nvSpPr>
        <p:spPr>
          <a:xfrm>
            <a:off x="8011166" y="5445223"/>
            <a:ext cx="3332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Mòdul</a:t>
            </a:r>
            <a:r>
              <a:rPr lang="es-AR" dirty="0"/>
              <a:t> sobre </a:t>
            </a:r>
            <a:r>
              <a:rPr lang="es-AR" dirty="0" err="1"/>
              <a:t>contractació</a:t>
            </a:r>
            <a:r>
              <a:rPr lang="es-AR" dirty="0"/>
              <a:t> i </a:t>
            </a:r>
            <a:r>
              <a:rPr lang="es-AR" dirty="0" err="1"/>
              <a:t>formació</a:t>
            </a:r>
            <a:r>
              <a:rPr lang="es-AR" dirty="0"/>
              <a:t> </a:t>
            </a:r>
            <a:r>
              <a:rPr lang="es-AR" dirty="0" err="1"/>
              <a:t>universitària</a:t>
            </a:r>
            <a:endParaRPr lang="es-AR" dirty="0"/>
          </a:p>
          <a:p>
            <a:r>
              <a:rPr lang="es-AR" dirty="0"/>
              <a:t>2.300 </a:t>
            </a:r>
            <a:r>
              <a:rPr lang="es-AR" dirty="0" err="1"/>
              <a:t>respostes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350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E9F2D-D28B-45E8-ACD7-EBBDF7C4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4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49BF88-6001-4914-BF15-99F44130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Àmbits educatius de l’enquesta: Economia i Empresa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F48B65-581D-4D30-8FEA-329731AC8A39}"/>
              </a:ext>
            </a:extLst>
          </p:cNvPr>
          <p:cNvGrpSpPr/>
          <p:nvPr/>
        </p:nvGrpSpPr>
        <p:grpSpPr>
          <a:xfrm>
            <a:off x="1322556" y="1311667"/>
            <a:ext cx="5588998" cy="3400210"/>
            <a:chOff x="1487488" y="1484784"/>
            <a:chExt cx="5588998" cy="34002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AE868E1-2020-41B8-B3B4-16FF65A8186A}"/>
                </a:ext>
              </a:extLst>
            </p:cNvPr>
            <p:cNvGrpSpPr/>
            <p:nvPr/>
          </p:nvGrpSpPr>
          <p:grpSpPr>
            <a:xfrm>
              <a:off x="1487488" y="1484784"/>
              <a:ext cx="5588998" cy="3400210"/>
              <a:chOff x="767408" y="1484784"/>
              <a:chExt cx="5588998" cy="3400210"/>
            </a:xfrm>
          </p:grpSpPr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EFC2D39F-39B0-4CD2-B09F-21E179544B4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38699297"/>
                  </p:ext>
                </p:extLst>
              </p:nvPr>
            </p:nvGraphicFramePr>
            <p:xfrm>
              <a:off x="767408" y="1484784"/>
              <a:ext cx="4896544" cy="340021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933DF-DA76-440A-B321-584E349AD523}"/>
                  </a:ext>
                </a:extLst>
              </p:cNvPr>
              <p:cNvSpPr txBox="1"/>
              <p:nvPr/>
            </p:nvSpPr>
            <p:spPr>
              <a:xfrm>
                <a:off x="3171028" y="3478781"/>
                <a:ext cx="10206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Economia i </a:t>
                </a:r>
                <a:r>
                  <a:rPr lang="ca-ES" sz="1200" b="1" dirty="0"/>
                  <a:t>Empresa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8A81AE-A257-4ECE-9C81-EA5227E01766}"/>
                  </a:ext>
                </a:extLst>
              </p:cNvPr>
              <p:cNvSpPr txBox="1"/>
              <p:nvPr/>
            </p:nvSpPr>
            <p:spPr>
              <a:xfrm>
                <a:off x="3980142" y="3083424"/>
                <a:ext cx="23762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400" b="1" dirty="0" err="1">
                    <a:solidFill>
                      <a:schemeClr val="accent1"/>
                    </a:solidFill>
                  </a:rPr>
                  <a:t>Subàmbits</a:t>
                </a:r>
                <a:r>
                  <a:rPr lang="en-US" sz="1400" b="1" dirty="0">
                    <a:solidFill>
                      <a:schemeClr val="accent1"/>
                    </a:solidFill>
                  </a:rPr>
                  <a:t> </a:t>
                </a:r>
                <a:r>
                  <a:rPr lang="ca-ES" sz="1400" b="1" dirty="0">
                    <a:solidFill>
                      <a:schemeClr val="accent1"/>
                    </a:solidFill>
                  </a:rPr>
                  <a:t>analitzats</a:t>
                </a:r>
                <a:r>
                  <a:rPr lang="en-US" sz="1400" b="1" dirty="0">
                    <a:solidFill>
                      <a:schemeClr val="accent1"/>
                    </a:solidFill>
                  </a:rPr>
                  <a:t>:</a:t>
                </a:r>
                <a:endParaRPr lang="es-AR" sz="14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9698BD-6A2D-4D57-94DD-87824A8C54B3}"/>
                </a:ext>
              </a:extLst>
            </p:cNvPr>
            <p:cNvSpPr/>
            <p:nvPr/>
          </p:nvSpPr>
          <p:spPr>
            <a:xfrm>
              <a:off x="3953760" y="3108224"/>
              <a:ext cx="3077099" cy="1077218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8AD829-E610-45C2-BF88-468C8589007B}"/>
              </a:ext>
            </a:extLst>
          </p:cNvPr>
          <p:cNvCxnSpPr>
            <a:cxnSpLocks/>
          </p:cNvCxnSpPr>
          <p:nvPr/>
        </p:nvCxnSpPr>
        <p:spPr>
          <a:xfrm>
            <a:off x="5447928" y="3899757"/>
            <a:ext cx="0" cy="827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05083A-C8D5-4A2F-89E9-5374E2C3ACAE}"/>
              </a:ext>
            </a:extLst>
          </p:cNvPr>
          <p:cNvSpPr txBox="1"/>
          <p:nvPr/>
        </p:nvSpPr>
        <p:spPr>
          <a:xfrm>
            <a:off x="3736495" y="4815071"/>
            <a:ext cx="3528391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1600" b="1" dirty="0"/>
              <a:t>S’analitzen</a:t>
            </a:r>
            <a:r>
              <a:rPr lang="en-US" sz="1600" b="1" dirty="0"/>
              <a:t> </a:t>
            </a:r>
            <a:r>
              <a:rPr lang="ca-ES" sz="1600" b="1" dirty="0"/>
              <a:t>dades d’oferta i demanda, i de les enquestes de Satisfacció, Inserció Laboral (relacionades amb l’ocupabilitat) i Ocupadors d’aquests </a:t>
            </a:r>
            <a:r>
              <a:rPr lang="ca-ES" sz="1600" b="1" dirty="0" err="1"/>
              <a:t>subàmbits</a:t>
            </a:r>
            <a:endParaRPr lang="ca-E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D88CA-0CFC-4BB7-887A-BD1FBEAF5791}"/>
              </a:ext>
            </a:extLst>
          </p:cNvPr>
          <p:cNvSpPr txBox="1"/>
          <p:nvPr/>
        </p:nvSpPr>
        <p:spPr>
          <a:xfrm>
            <a:off x="4911789" y="3144892"/>
            <a:ext cx="2592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sz="1200" dirty="0"/>
          </a:p>
          <a:p>
            <a:r>
              <a:rPr lang="ca-ES" sz="1200" dirty="0"/>
              <a:t>Economia</a:t>
            </a:r>
          </a:p>
          <a:p>
            <a:r>
              <a:rPr lang="ca-ES" sz="1200" dirty="0"/>
              <a:t>Administració d’Empreses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488E96-8CB1-4311-947B-5C815D8F7737}"/>
              </a:ext>
            </a:extLst>
          </p:cNvPr>
          <p:cNvSpPr txBox="1"/>
          <p:nvPr/>
        </p:nvSpPr>
        <p:spPr>
          <a:xfrm>
            <a:off x="4963952" y="4145295"/>
            <a:ext cx="1057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accent1"/>
                </a:solidFill>
              </a:rPr>
              <a:t>Informes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1214E4-D23D-411D-A00B-5BF4886994AC}"/>
              </a:ext>
            </a:extLst>
          </p:cNvPr>
          <p:cNvCxnSpPr>
            <a:cxnSpLocks/>
          </p:cNvCxnSpPr>
          <p:nvPr/>
        </p:nvCxnSpPr>
        <p:spPr>
          <a:xfrm>
            <a:off x="6096000" y="4336591"/>
            <a:ext cx="15547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F3F4776A-919F-4B90-877D-19DEAA9C5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r="3660"/>
          <a:stretch/>
        </p:blipFill>
        <p:spPr>
          <a:xfrm>
            <a:off x="7878201" y="1339066"/>
            <a:ext cx="2176172" cy="3175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CAA44-98E8-4FBE-B310-4DA67B447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7652" y="2406567"/>
            <a:ext cx="2448413" cy="347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1C1A1C-BCF1-4400-88D7-B300111D3B36}"/>
              </a:ext>
            </a:extLst>
          </p:cNvPr>
          <p:cNvSpPr txBox="1"/>
          <p:nvPr/>
        </p:nvSpPr>
        <p:spPr>
          <a:xfrm>
            <a:off x="9278299" y="144669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tx2"/>
                </a:solidFill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3D8B7-A25D-41D7-9445-81CAED4911CC}"/>
              </a:ext>
            </a:extLst>
          </p:cNvPr>
          <p:cNvSpPr txBox="1"/>
          <p:nvPr/>
        </p:nvSpPr>
        <p:spPr>
          <a:xfrm>
            <a:off x="9726360" y="25785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tx2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32273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9F449-9E0A-4A12-906F-2DDF06F5B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5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5AC095-5CEF-4E20-B232-6F9EE095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479" y="395006"/>
            <a:ext cx="7599685" cy="576064"/>
          </a:xfrm>
        </p:spPr>
        <p:txBody>
          <a:bodyPr/>
          <a:lstStyle/>
          <a:p>
            <a:r>
              <a:rPr lang="ca-ES" dirty="0"/>
              <a:t>Quines titulacions s’analitzen? El catàleg de titulacions d’AQU Catalunya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66B4773-DFB2-4419-AA8B-71C8B87CCA29}"/>
              </a:ext>
            </a:extLst>
          </p:cNvPr>
          <p:cNvGrpSpPr/>
          <p:nvPr/>
        </p:nvGrpSpPr>
        <p:grpSpPr>
          <a:xfrm>
            <a:off x="9562754" y="2392746"/>
            <a:ext cx="1395205" cy="493492"/>
            <a:chOff x="5860023" y="1781012"/>
            <a:chExt cx="2121058" cy="64881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50DE7AF-7B18-41A2-BC2A-75EE09DD0D48}"/>
                </a:ext>
              </a:extLst>
            </p:cNvPr>
            <p:cNvSpPr/>
            <p:nvPr/>
          </p:nvSpPr>
          <p:spPr>
            <a:xfrm>
              <a:off x="6016912" y="1822505"/>
              <a:ext cx="1807280" cy="504056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EE93F01-CDBD-403B-97CA-C5A40D710B04}"/>
                </a:ext>
              </a:extLst>
            </p:cNvPr>
            <p:cNvSpPr txBox="1"/>
            <p:nvPr/>
          </p:nvSpPr>
          <p:spPr>
            <a:xfrm>
              <a:off x="5860023" y="1781012"/>
              <a:ext cx="2121058" cy="648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200" dirty="0">
                  <a:solidFill>
                    <a:schemeClr val="bg1"/>
                  </a:solidFill>
                </a:rPr>
                <a:t>Comunicació i Documentació</a:t>
              </a: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5B7DC04E-7661-4BDF-9C08-0553D1D6E0F9}"/>
              </a:ext>
            </a:extLst>
          </p:cNvPr>
          <p:cNvSpPr txBox="1"/>
          <p:nvPr/>
        </p:nvSpPr>
        <p:spPr>
          <a:xfrm rot="18924152">
            <a:off x="8439090" y="5202705"/>
            <a:ext cx="361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Grau en Empresa i </a:t>
            </a:r>
          </a:p>
          <a:p>
            <a:pPr algn="ctr"/>
            <a:r>
              <a:rPr lang="ca-ES" sz="1400" dirty="0"/>
              <a:t>Tecnologia (UAB)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3ECFA55-8504-48F0-83FA-CFC008B56C1B}"/>
              </a:ext>
            </a:extLst>
          </p:cNvPr>
          <p:cNvSpPr txBox="1"/>
          <p:nvPr/>
        </p:nvSpPr>
        <p:spPr>
          <a:xfrm rot="18924152">
            <a:off x="5105287" y="5212803"/>
            <a:ext cx="333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dirty="0"/>
              <a:t>Grau en Màrqueting i </a:t>
            </a:r>
          </a:p>
          <a:p>
            <a:pPr algn="ctr"/>
            <a:r>
              <a:rPr lang="ca-ES" sz="1200" dirty="0"/>
              <a:t>Comunicació Empresarial </a:t>
            </a:r>
          </a:p>
          <a:p>
            <a:pPr algn="ctr"/>
            <a:r>
              <a:rPr lang="ca-ES" sz="1200" dirty="0"/>
              <a:t>(</a:t>
            </a:r>
            <a:r>
              <a:rPr lang="ca-ES" sz="1200" dirty="0" err="1"/>
              <a:t>UVic</a:t>
            </a:r>
            <a:r>
              <a:rPr lang="ca-ES" sz="1200" dirty="0"/>
              <a:t>)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44A4B7A-D509-43C0-BED1-0ADB0FBF71C8}"/>
              </a:ext>
            </a:extLst>
          </p:cNvPr>
          <p:cNvSpPr txBox="1"/>
          <p:nvPr/>
        </p:nvSpPr>
        <p:spPr>
          <a:xfrm rot="18924152">
            <a:off x="6957710" y="5172749"/>
            <a:ext cx="361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Grau en Empresa</a:t>
            </a:r>
          </a:p>
          <a:p>
            <a:pPr algn="ctr"/>
            <a:r>
              <a:rPr lang="ca-ES" sz="1400" dirty="0"/>
              <a:t>Internacional (UB)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80C9F6E-E7EE-4ECF-8C1C-0A2AF654E16E}"/>
              </a:ext>
            </a:extLst>
          </p:cNvPr>
          <p:cNvSpPr txBox="1"/>
          <p:nvPr/>
        </p:nvSpPr>
        <p:spPr>
          <a:xfrm rot="18924152">
            <a:off x="3226645" y="5178389"/>
            <a:ext cx="333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Grau en Finances i </a:t>
            </a:r>
          </a:p>
          <a:p>
            <a:pPr algn="ctr"/>
            <a:r>
              <a:rPr lang="ca-ES" sz="1400" dirty="0"/>
              <a:t>Comptabilitat (URV)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A9B671F-AC48-4B91-BDF8-36B62CA05CFC}"/>
              </a:ext>
            </a:extLst>
          </p:cNvPr>
          <p:cNvSpPr txBox="1"/>
          <p:nvPr/>
        </p:nvSpPr>
        <p:spPr>
          <a:xfrm rot="18924152">
            <a:off x="1708811" y="5260156"/>
            <a:ext cx="333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dirty="0"/>
              <a:t>Grau en Economia i</a:t>
            </a:r>
          </a:p>
          <a:p>
            <a:pPr algn="ctr"/>
            <a:r>
              <a:rPr lang="ca-ES" sz="1400" dirty="0"/>
              <a:t>Gestió (UAO)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345CD8-C47F-41D5-A5B6-B251F44D23DE}"/>
              </a:ext>
            </a:extLst>
          </p:cNvPr>
          <p:cNvGrpSpPr/>
          <p:nvPr/>
        </p:nvGrpSpPr>
        <p:grpSpPr>
          <a:xfrm>
            <a:off x="896252" y="1418979"/>
            <a:ext cx="9873511" cy="4095445"/>
            <a:chOff x="342192" y="1349779"/>
            <a:chExt cx="11407056" cy="507464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F732F9E-6829-4A1B-B0FE-66A41BD17F7A}"/>
                </a:ext>
              </a:extLst>
            </p:cNvPr>
            <p:cNvGrpSpPr/>
            <p:nvPr/>
          </p:nvGrpSpPr>
          <p:grpSpPr>
            <a:xfrm>
              <a:off x="1847528" y="1412776"/>
              <a:ext cx="1081714" cy="504056"/>
              <a:chOff x="1450679" y="1814364"/>
              <a:chExt cx="1081714" cy="50405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5D815BD-B03B-43C1-AA36-98120DAC674E}"/>
                  </a:ext>
                </a:extLst>
              </p:cNvPr>
              <p:cNvSpPr/>
              <p:nvPr/>
            </p:nvSpPr>
            <p:spPr>
              <a:xfrm>
                <a:off x="1450679" y="1814364"/>
                <a:ext cx="1080120" cy="504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758A82-38FE-4206-8F47-67DD1B80FED9}"/>
                  </a:ext>
                </a:extLst>
              </p:cNvPr>
              <p:cNvSpPr txBox="1"/>
              <p:nvPr/>
            </p:nvSpPr>
            <p:spPr>
              <a:xfrm>
                <a:off x="1668297" y="1881726"/>
                <a:ext cx="864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AR" sz="1400" dirty="0">
                    <a:solidFill>
                      <a:schemeClr val="bg1"/>
                    </a:solidFill>
                  </a:rPr>
                  <a:t>Salut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D5D31C4-F4CA-43C8-95E5-FBA041828969}"/>
                </a:ext>
              </a:extLst>
            </p:cNvPr>
            <p:cNvGrpSpPr/>
            <p:nvPr/>
          </p:nvGrpSpPr>
          <p:grpSpPr>
            <a:xfrm>
              <a:off x="3275041" y="1412776"/>
              <a:ext cx="1289056" cy="504056"/>
              <a:chOff x="2878192" y="1814364"/>
              <a:chExt cx="1289056" cy="50405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141FB4-2E00-45E9-AB1B-997609D9A2C2}"/>
                  </a:ext>
                </a:extLst>
              </p:cNvPr>
              <p:cNvSpPr/>
              <p:nvPr/>
            </p:nvSpPr>
            <p:spPr>
              <a:xfrm>
                <a:off x="2883598" y="1814364"/>
                <a:ext cx="1209895" cy="504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7652AC-AFDE-46D3-B0E2-CEC2D0CB1969}"/>
                  </a:ext>
                </a:extLst>
              </p:cNvPr>
              <p:cNvSpPr txBox="1"/>
              <p:nvPr/>
            </p:nvSpPr>
            <p:spPr>
              <a:xfrm>
                <a:off x="2878192" y="1881726"/>
                <a:ext cx="12890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400" dirty="0">
                    <a:solidFill>
                      <a:schemeClr val="bg1"/>
                    </a:solidFill>
                  </a:rPr>
                  <a:t>Enginyeries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D49E737-7B70-4BCD-B432-CD00AFEDDD8C}"/>
                </a:ext>
              </a:extLst>
            </p:cNvPr>
            <p:cNvGrpSpPr/>
            <p:nvPr/>
          </p:nvGrpSpPr>
          <p:grpSpPr>
            <a:xfrm>
              <a:off x="4948869" y="1415616"/>
              <a:ext cx="1362811" cy="504056"/>
              <a:chOff x="4552020" y="1817204"/>
              <a:chExt cx="1362811" cy="50405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099FC59-B270-4E44-AB06-7CABC4432D94}"/>
                  </a:ext>
                </a:extLst>
              </p:cNvPr>
              <p:cNvSpPr/>
              <p:nvPr/>
            </p:nvSpPr>
            <p:spPr>
              <a:xfrm>
                <a:off x="4552020" y="1817204"/>
                <a:ext cx="1080120" cy="504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68CCA8-62CE-4F99-820E-F200227C46E3}"/>
                  </a:ext>
                </a:extLst>
              </p:cNvPr>
              <p:cNvSpPr txBox="1"/>
              <p:nvPr/>
            </p:nvSpPr>
            <p:spPr>
              <a:xfrm>
                <a:off x="4625775" y="1881726"/>
                <a:ext cx="12890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400" dirty="0">
                    <a:solidFill>
                      <a:schemeClr val="bg1"/>
                    </a:solidFill>
                  </a:rPr>
                  <a:t>Ciències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3BA5B3-04DA-4C41-A655-FE2D4EE00ED3}"/>
                </a:ext>
              </a:extLst>
            </p:cNvPr>
            <p:cNvGrpSpPr/>
            <p:nvPr/>
          </p:nvGrpSpPr>
          <p:grpSpPr>
            <a:xfrm>
              <a:off x="6192209" y="1349779"/>
              <a:ext cx="2248769" cy="575194"/>
              <a:chOff x="5795360" y="1751367"/>
              <a:chExt cx="2248769" cy="57519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7F34C10-6104-41F5-9ABA-DB209979E33D}"/>
                  </a:ext>
                </a:extLst>
              </p:cNvPr>
              <p:cNvSpPr/>
              <p:nvPr/>
            </p:nvSpPr>
            <p:spPr>
              <a:xfrm>
                <a:off x="6016912" y="1822505"/>
                <a:ext cx="1807280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E4600-7BAD-4D9A-B3B2-A6A5A836C40C}"/>
                  </a:ext>
                </a:extLst>
              </p:cNvPr>
              <p:cNvSpPr txBox="1"/>
              <p:nvPr/>
            </p:nvSpPr>
            <p:spPr>
              <a:xfrm>
                <a:off x="5795360" y="1751367"/>
                <a:ext cx="22487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Ciències Socials i Jurídiques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F7448E-0891-4BEE-9DD9-F09CF1A2921A}"/>
                </a:ext>
              </a:extLst>
            </p:cNvPr>
            <p:cNvGrpSpPr/>
            <p:nvPr/>
          </p:nvGrpSpPr>
          <p:grpSpPr>
            <a:xfrm>
              <a:off x="8529504" y="1412776"/>
              <a:ext cx="1289056" cy="504056"/>
              <a:chOff x="8323989" y="1841117"/>
              <a:chExt cx="1289056" cy="50405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C723D-F656-497E-BA8E-C121684FDF64}"/>
                  </a:ext>
                </a:extLst>
              </p:cNvPr>
              <p:cNvSpPr/>
              <p:nvPr/>
            </p:nvSpPr>
            <p:spPr>
              <a:xfrm>
                <a:off x="8362122" y="1841117"/>
                <a:ext cx="1212789" cy="504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80913D-272F-4F99-A6D6-4FC1F64D3641}"/>
                  </a:ext>
                </a:extLst>
              </p:cNvPr>
              <p:cNvSpPr txBox="1"/>
              <p:nvPr/>
            </p:nvSpPr>
            <p:spPr>
              <a:xfrm>
                <a:off x="8323989" y="1889866"/>
                <a:ext cx="12890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400" dirty="0">
                    <a:solidFill>
                      <a:schemeClr val="bg1"/>
                    </a:solidFill>
                  </a:rPr>
                  <a:t>Humanitats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6AADDE1-5B69-47DE-A086-A9FFE214B0D6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7316595" y="1924973"/>
              <a:ext cx="806" cy="598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BA4BE3B-06AC-4751-BA5A-98DCFB61E050}"/>
                </a:ext>
              </a:extLst>
            </p:cNvPr>
            <p:cNvGrpSpPr/>
            <p:nvPr/>
          </p:nvGrpSpPr>
          <p:grpSpPr>
            <a:xfrm>
              <a:off x="6192209" y="2521522"/>
              <a:ext cx="2248769" cy="575194"/>
              <a:chOff x="5655692" y="1751367"/>
              <a:chExt cx="2248769" cy="57519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B48593-8570-4C0D-9BC5-FBD645200A08}"/>
                  </a:ext>
                </a:extLst>
              </p:cNvPr>
              <p:cNvSpPr/>
              <p:nvPr/>
            </p:nvSpPr>
            <p:spPr>
              <a:xfrm>
                <a:off x="5735962" y="1822505"/>
                <a:ext cx="2088230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E02588-69F1-4162-A87C-D26E4B0E30C1}"/>
                  </a:ext>
                </a:extLst>
              </p:cNvPr>
              <p:cNvSpPr txBox="1"/>
              <p:nvPr/>
            </p:nvSpPr>
            <p:spPr>
              <a:xfrm>
                <a:off x="5655692" y="1751367"/>
                <a:ext cx="22487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Economia, Empresa i Turisme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E04B6AB-7CC6-46F7-876F-A4C8EDE4EBF3}"/>
                </a:ext>
              </a:extLst>
            </p:cNvPr>
            <p:cNvGrpSpPr/>
            <p:nvPr/>
          </p:nvGrpSpPr>
          <p:grpSpPr>
            <a:xfrm>
              <a:off x="5022623" y="1996110"/>
              <a:ext cx="1686249" cy="525412"/>
              <a:chOff x="3287688" y="2397698"/>
              <a:chExt cx="3024336" cy="5254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EAD053E-216A-4572-8908-79DDF2622C93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09AFF7B-E043-4EE3-8AB4-06639AC281E7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4AE9849-7844-40AB-9DA2-1C6DBE0D5E11}"/>
                  </a:ext>
                </a:extLst>
              </p:cNvPr>
              <p:cNvCxnSpPr/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0B435BF-FAEA-4D2C-BD33-61CB6A878308}"/>
                </a:ext>
              </a:extLst>
            </p:cNvPr>
            <p:cNvGrpSpPr/>
            <p:nvPr/>
          </p:nvGrpSpPr>
          <p:grpSpPr>
            <a:xfrm>
              <a:off x="4133479" y="2521522"/>
              <a:ext cx="1844464" cy="568095"/>
              <a:chOff x="5885206" y="1758466"/>
              <a:chExt cx="2121058" cy="56809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D856548-94DD-472F-BC78-B36727FEBDA6}"/>
                  </a:ext>
                </a:extLst>
              </p:cNvPr>
              <p:cNvSpPr/>
              <p:nvPr/>
            </p:nvSpPr>
            <p:spPr>
              <a:xfrm>
                <a:off x="6016912" y="1822505"/>
                <a:ext cx="1807280" cy="5040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D517C3-060A-4CBC-B9B3-58F968E30D12}"/>
                  </a:ext>
                </a:extLst>
              </p:cNvPr>
              <p:cNvSpPr txBox="1"/>
              <p:nvPr/>
            </p:nvSpPr>
            <p:spPr>
              <a:xfrm>
                <a:off x="5885206" y="1758466"/>
                <a:ext cx="2121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Dret, Laboral i </a:t>
                </a:r>
              </a:p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Polítiques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14DCBC7-49F0-4CAB-BDB3-08A6B0CA3865}"/>
                </a:ext>
              </a:extLst>
            </p:cNvPr>
            <p:cNvGrpSpPr/>
            <p:nvPr/>
          </p:nvGrpSpPr>
          <p:grpSpPr>
            <a:xfrm flipH="1">
              <a:off x="7833256" y="1983246"/>
              <a:ext cx="1611921" cy="525412"/>
              <a:chOff x="3287688" y="2397698"/>
              <a:chExt cx="3024336" cy="525412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E8DB8D8-786B-43CF-ACCA-33EAE55782C3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AEEF20C-4836-4ECE-8A37-7CB6CD1CAB73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3E0A997-EEF1-4ED5-BF68-16832258D6C6}"/>
                  </a:ext>
                </a:extLst>
              </p:cNvPr>
              <p:cNvCxnSpPr/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11844BB-8AE0-456B-A772-1074722C091C}"/>
                </a:ext>
              </a:extLst>
            </p:cNvPr>
            <p:cNvGrpSpPr/>
            <p:nvPr/>
          </p:nvGrpSpPr>
          <p:grpSpPr>
            <a:xfrm>
              <a:off x="8567637" y="2585561"/>
              <a:ext cx="1844464" cy="504056"/>
              <a:chOff x="8778668" y="2987149"/>
              <a:chExt cx="1844464" cy="50405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5532660-FB65-4785-A549-60CA10FED55F}"/>
                  </a:ext>
                </a:extLst>
              </p:cNvPr>
              <p:cNvSpPr/>
              <p:nvPr/>
            </p:nvSpPr>
            <p:spPr>
              <a:xfrm>
                <a:off x="9120336" y="2987149"/>
                <a:ext cx="1152128" cy="5040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56EB376-7F65-487F-B9F8-EF922806265B}"/>
                  </a:ext>
                </a:extLst>
              </p:cNvPr>
              <p:cNvSpPr txBox="1"/>
              <p:nvPr/>
            </p:nvSpPr>
            <p:spPr>
              <a:xfrm>
                <a:off x="8778668" y="3045422"/>
                <a:ext cx="1844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Educació</a:t>
                </a: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D46884-CB58-4E55-BCF8-095386F8DC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3875" y="2259733"/>
              <a:ext cx="17387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C740237-6FC0-4C45-B985-698649E982E2}"/>
                </a:ext>
              </a:extLst>
            </p:cNvPr>
            <p:cNvCxnSpPr>
              <a:cxnSpLocks/>
              <a:endCxn id="76" idx="0"/>
            </p:cNvCxnSpPr>
            <p:nvPr/>
          </p:nvCxnSpPr>
          <p:spPr>
            <a:xfrm>
              <a:off x="3283875" y="2256893"/>
              <a:ext cx="1" cy="2694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C379AF-5EEC-4EC9-94A3-C318B0125216}"/>
                </a:ext>
              </a:extLst>
            </p:cNvPr>
            <p:cNvGrpSpPr/>
            <p:nvPr/>
          </p:nvGrpSpPr>
          <p:grpSpPr>
            <a:xfrm>
              <a:off x="2623602" y="2526326"/>
              <a:ext cx="1320547" cy="568095"/>
              <a:chOff x="6016911" y="1758466"/>
              <a:chExt cx="1855075" cy="56809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1793C44-6A84-4A52-83F5-5BA0BA49128D}"/>
                  </a:ext>
                </a:extLst>
              </p:cNvPr>
              <p:cNvSpPr/>
              <p:nvPr/>
            </p:nvSpPr>
            <p:spPr>
              <a:xfrm>
                <a:off x="6016912" y="1822505"/>
                <a:ext cx="1807280" cy="5040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F7005BE-BC8F-440A-8E25-B7E2CE78C658}"/>
                  </a:ext>
                </a:extLst>
              </p:cNvPr>
              <p:cNvSpPr txBox="1"/>
              <p:nvPr/>
            </p:nvSpPr>
            <p:spPr>
              <a:xfrm>
                <a:off x="6016911" y="1758466"/>
                <a:ext cx="18550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Intervenció Social</a:t>
                </a:r>
              </a:p>
            </p:txBody>
          </p: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B0C904E-0409-449A-859E-EA3C79FE8E7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177" y="2246868"/>
              <a:ext cx="161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CE491A5-8FBD-41BE-AE72-A2DF87606972}"/>
                </a:ext>
              </a:extLst>
            </p:cNvPr>
            <p:cNvCxnSpPr/>
            <p:nvPr/>
          </p:nvCxnSpPr>
          <p:spPr>
            <a:xfrm>
              <a:off x="11057097" y="2256893"/>
              <a:ext cx="0" cy="251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A21302E-7AF2-4877-9B9D-820879362528}"/>
                </a:ext>
              </a:extLst>
            </p:cNvPr>
            <p:cNvSpPr txBox="1"/>
            <p:nvPr/>
          </p:nvSpPr>
          <p:spPr>
            <a:xfrm>
              <a:off x="755494" y="1461525"/>
              <a:ext cx="906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400" dirty="0"/>
                <a:t>Àmbit</a:t>
              </a:r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7DB32291-70C8-4E47-B423-9AA86872DE51}"/>
                </a:ext>
              </a:extLst>
            </p:cNvPr>
            <p:cNvSpPr/>
            <p:nvPr/>
          </p:nvSpPr>
          <p:spPr>
            <a:xfrm>
              <a:off x="1505606" y="1398330"/>
              <a:ext cx="243969" cy="5121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C020E98-71A8-457C-8F6F-BC925D30558B}"/>
                </a:ext>
              </a:extLst>
            </p:cNvPr>
            <p:cNvSpPr txBox="1"/>
            <p:nvPr/>
          </p:nvSpPr>
          <p:spPr>
            <a:xfrm>
              <a:off x="967120" y="2536218"/>
              <a:ext cx="1299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dirty="0" err="1"/>
                <a:t>Subàmbit</a:t>
              </a:r>
              <a:r>
                <a:rPr lang="ca-ES" sz="1400" dirty="0"/>
                <a:t> ampliat</a:t>
              </a:r>
            </a:p>
          </p:txBody>
        </p:sp>
        <p:sp>
          <p:nvSpPr>
            <p:cNvPr id="95" name="Left Brace 94">
              <a:extLst>
                <a:ext uri="{FF2B5EF4-FFF2-40B4-BE49-F238E27FC236}">
                  <a16:creationId xmlns:a16="http://schemas.microsoft.com/office/drawing/2014/main" id="{EF838789-CA86-48B8-BE85-A8C845663A2B}"/>
                </a:ext>
              </a:extLst>
            </p:cNvPr>
            <p:cNvSpPr/>
            <p:nvPr/>
          </p:nvSpPr>
          <p:spPr>
            <a:xfrm>
              <a:off x="2198096" y="2582224"/>
              <a:ext cx="243969" cy="5121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719A137-EA9D-45DC-B66D-CB815B136DEA}"/>
                </a:ext>
              </a:extLst>
            </p:cNvPr>
            <p:cNvCxnSpPr/>
            <p:nvPr/>
          </p:nvCxnSpPr>
          <p:spPr>
            <a:xfrm flipH="1">
              <a:off x="7316593" y="3190171"/>
              <a:ext cx="1" cy="527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4C913406-9AE6-451D-BA4D-58A74FB908EF}"/>
                </a:ext>
              </a:extLst>
            </p:cNvPr>
            <p:cNvGrpSpPr/>
            <p:nvPr/>
          </p:nvGrpSpPr>
          <p:grpSpPr>
            <a:xfrm>
              <a:off x="5185134" y="3167853"/>
              <a:ext cx="1686249" cy="525412"/>
              <a:chOff x="3287688" y="2397698"/>
              <a:chExt cx="3024336" cy="525412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36688D2-B8BA-4F1B-AAFC-58EF52A76640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8C453C38-BF83-4779-A949-DE10BB6AC6D1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935AB518-DFA7-4AA1-B07E-D67C1E0E8FEB}"/>
                  </a:ext>
                </a:extLst>
              </p:cNvPr>
              <p:cNvCxnSpPr/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58E0240-72E9-4A14-83AE-48753D6568B4}"/>
                </a:ext>
              </a:extLst>
            </p:cNvPr>
            <p:cNvGrpSpPr/>
            <p:nvPr/>
          </p:nvGrpSpPr>
          <p:grpSpPr>
            <a:xfrm flipH="1">
              <a:off x="7820995" y="3163138"/>
              <a:ext cx="1611921" cy="525412"/>
              <a:chOff x="3287688" y="2397698"/>
              <a:chExt cx="3024336" cy="525412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0BF0A95-0AEC-4F8A-BF7D-724A279B554B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73610AE-FA10-4DA6-8F18-F742179A5829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3F2F7604-9F68-4168-B786-EFF1A6469D99}"/>
                  </a:ext>
                </a:extLst>
              </p:cNvPr>
              <p:cNvCxnSpPr/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F9B6BBB-25D6-4B9E-998E-645915F1F551}"/>
                </a:ext>
              </a:extLst>
            </p:cNvPr>
            <p:cNvGrpSpPr/>
            <p:nvPr/>
          </p:nvGrpSpPr>
          <p:grpSpPr>
            <a:xfrm>
              <a:off x="6351424" y="3715301"/>
              <a:ext cx="2024758" cy="575194"/>
              <a:chOff x="5655693" y="1751367"/>
              <a:chExt cx="2168499" cy="575194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5E772CB-DD4F-430C-BFBD-3F1B9AFDA609}"/>
                  </a:ext>
                </a:extLst>
              </p:cNvPr>
              <p:cNvSpPr/>
              <p:nvPr/>
            </p:nvSpPr>
            <p:spPr>
              <a:xfrm>
                <a:off x="5735962" y="1822505"/>
                <a:ext cx="2088230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2BBB6E0-F5D5-4D31-98C4-8F94397232D8}"/>
                  </a:ext>
                </a:extLst>
              </p:cNvPr>
              <p:cNvSpPr txBox="1"/>
              <p:nvPr/>
            </p:nvSpPr>
            <p:spPr>
              <a:xfrm>
                <a:off x="5655693" y="1751367"/>
                <a:ext cx="21684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Administració d’Empreses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CBFE99D-2DB3-430A-9B0D-94074D91DC12}"/>
                </a:ext>
              </a:extLst>
            </p:cNvPr>
            <p:cNvGrpSpPr/>
            <p:nvPr/>
          </p:nvGrpSpPr>
          <p:grpSpPr>
            <a:xfrm>
              <a:off x="4332275" y="3793496"/>
              <a:ext cx="1844464" cy="504056"/>
              <a:chOff x="5985951" y="1813416"/>
              <a:chExt cx="2121058" cy="50405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082EAF6-9CBC-4BD9-B66A-38D33B6C1787}"/>
                  </a:ext>
                </a:extLst>
              </p:cNvPr>
              <p:cNvSpPr/>
              <p:nvPr/>
            </p:nvSpPr>
            <p:spPr>
              <a:xfrm>
                <a:off x="6278429" y="1813416"/>
                <a:ext cx="1536100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576B8CA-9BE0-429B-BE14-06039A049BC3}"/>
                  </a:ext>
                </a:extLst>
              </p:cNvPr>
              <p:cNvSpPr txBox="1"/>
              <p:nvPr/>
            </p:nvSpPr>
            <p:spPr>
              <a:xfrm>
                <a:off x="5985951" y="1851752"/>
                <a:ext cx="21210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Economia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10EAC4B-BAE3-4910-B85F-A738932975EF}"/>
                </a:ext>
              </a:extLst>
            </p:cNvPr>
            <p:cNvGrpSpPr/>
            <p:nvPr/>
          </p:nvGrpSpPr>
          <p:grpSpPr>
            <a:xfrm>
              <a:off x="8581785" y="3780133"/>
              <a:ext cx="1844464" cy="504056"/>
              <a:chOff x="8778668" y="2987149"/>
              <a:chExt cx="1844464" cy="504056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B7D7719-0B47-420E-9A67-8195A9818D99}"/>
                  </a:ext>
                </a:extLst>
              </p:cNvPr>
              <p:cNvSpPr/>
              <p:nvPr/>
            </p:nvSpPr>
            <p:spPr>
              <a:xfrm>
                <a:off x="9120336" y="2987149"/>
                <a:ext cx="1152128" cy="504056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3E72A92-F789-42E4-A52B-C1B3F62BC5F7}"/>
                  </a:ext>
                </a:extLst>
              </p:cNvPr>
              <p:cNvSpPr txBox="1"/>
              <p:nvPr/>
            </p:nvSpPr>
            <p:spPr>
              <a:xfrm>
                <a:off x="8778668" y="3045422"/>
                <a:ext cx="1844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Turisme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19F505E-5FD6-4552-9195-79CD94A5FA14}"/>
                </a:ext>
              </a:extLst>
            </p:cNvPr>
            <p:cNvSpPr txBox="1"/>
            <p:nvPr/>
          </p:nvSpPr>
          <p:spPr>
            <a:xfrm>
              <a:off x="3005907" y="3736803"/>
              <a:ext cx="1299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dirty="0" err="1"/>
                <a:t>Subàmbit</a:t>
              </a:r>
              <a:r>
                <a:rPr lang="ca-ES" sz="1400" dirty="0"/>
                <a:t> detallat</a:t>
              </a:r>
            </a:p>
          </p:txBody>
        </p:sp>
        <p:sp>
          <p:nvSpPr>
            <p:cNvPr id="115" name="Left Brace 114">
              <a:extLst>
                <a:ext uri="{FF2B5EF4-FFF2-40B4-BE49-F238E27FC236}">
                  <a16:creationId xmlns:a16="http://schemas.microsoft.com/office/drawing/2014/main" id="{D1C9EE07-26D9-4DCF-BDAC-735610C76684}"/>
                </a:ext>
              </a:extLst>
            </p:cNvPr>
            <p:cNvSpPr/>
            <p:nvPr/>
          </p:nvSpPr>
          <p:spPr>
            <a:xfrm>
              <a:off x="4161808" y="3781805"/>
              <a:ext cx="243969" cy="5121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976F70B-A730-470F-8B9E-BD7AE994A854}"/>
                </a:ext>
              </a:extLst>
            </p:cNvPr>
            <p:cNvSpPr txBox="1"/>
            <p:nvPr/>
          </p:nvSpPr>
          <p:spPr>
            <a:xfrm>
              <a:off x="433603" y="4917804"/>
              <a:ext cx="20306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dirty="0"/>
                <a:t>Agrupació de la titulació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4E7EA3FA-3E49-4710-83C1-A51344A12041}"/>
                </a:ext>
              </a:extLst>
            </p:cNvPr>
            <p:cNvCxnSpPr/>
            <p:nvPr/>
          </p:nvCxnSpPr>
          <p:spPr>
            <a:xfrm flipH="1">
              <a:off x="7464152" y="4357335"/>
              <a:ext cx="1" cy="527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D370D34-7265-4D00-879E-DCB190E6695F}"/>
                </a:ext>
              </a:extLst>
            </p:cNvPr>
            <p:cNvGrpSpPr/>
            <p:nvPr/>
          </p:nvGrpSpPr>
          <p:grpSpPr>
            <a:xfrm>
              <a:off x="6131871" y="4875648"/>
              <a:ext cx="2664561" cy="582293"/>
              <a:chOff x="5579383" y="1744268"/>
              <a:chExt cx="2463209" cy="582293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F87FEC1-C166-4979-9867-8ED3D7028E04}"/>
                  </a:ext>
                </a:extLst>
              </p:cNvPr>
              <p:cNvSpPr/>
              <p:nvPr/>
            </p:nvSpPr>
            <p:spPr>
              <a:xfrm>
                <a:off x="5735962" y="1822505"/>
                <a:ext cx="2088230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A10FF69-ECD3-41B5-9BED-51AD006DDA1F}"/>
                  </a:ext>
                </a:extLst>
              </p:cNvPr>
              <p:cNvSpPr txBox="1"/>
              <p:nvPr/>
            </p:nvSpPr>
            <p:spPr>
              <a:xfrm>
                <a:off x="5579383" y="1744268"/>
                <a:ext cx="24632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Màrqueting i </a:t>
                </a:r>
              </a:p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investigació de mercats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A736D11-70BC-4438-A81F-24F20730ACDA}"/>
                </a:ext>
              </a:extLst>
            </p:cNvPr>
            <p:cNvGrpSpPr/>
            <p:nvPr/>
          </p:nvGrpSpPr>
          <p:grpSpPr>
            <a:xfrm>
              <a:off x="5170182" y="4357335"/>
              <a:ext cx="1686249" cy="525412"/>
              <a:chOff x="3287688" y="2397698"/>
              <a:chExt cx="3024336" cy="525412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8194DC4-6AD3-4E0D-8E8D-A21BEA1EEE76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549A87D-13AB-401E-BDF2-6F6EFCA13723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35C70BF9-437B-4D24-AAAF-5761A2D1F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A04F829-99B5-4AD3-BB06-BED650F12077}"/>
                </a:ext>
              </a:extLst>
            </p:cNvPr>
            <p:cNvGrpSpPr/>
            <p:nvPr/>
          </p:nvGrpSpPr>
          <p:grpSpPr>
            <a:xfrm>
              <a:off x="10904263" y="4965972"/>
              <a:ext cx="844985" cy="504056"/>
              <a:chOff x="6829095" y="1822505"/>
              <a:chExt cx="1871741" cy="504056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8FE899D-B313-4811-860E-875B88B3FFBD}"/>
                  </a:ext>
                </a:extLst>
              </p:cNvPr>
              <p:cNvSpPr/>
              <p:nvPr/>
            </p:nvSpPr>
            <p:spPr>
              <a:xfrm>
                <a:off x="6843673" y="1822505"/>
                <a:ext cx="1807281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E542B4-C5C5-4A04-B677-9D950E5D9D94}"/>
                  </a:ext>
                </a:extLst>
              </p:cNvPr>
              <p:cNvSpPr txBox="1"/>
              <p:nvPr/>
            </p:nvSpPr>
            <p:spPr>
              <a:xfrm>
                <a:off x="6829095" y="1876988"/>
                <a:ext cx="18717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ADE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3C7C9AA-FE6E-4227-921C-4CEDEBE69522}"/>
                </a:ext>
              </a:extLst>
            </p:cNvPr>
            <p:cNvGrpSpPr/>
            <p:nvPr/>
          </p:nvGrpSpPr>
          <p:grpSpPr>
            <a:xfrm flipH="1">
              <a:off x="7980815" y="4344471"/>
              <a:ext cx="1611921" cy="525412"/>
              <a:chOff x="3287688" y="2397698"/>
              <a:chExt cx="3024336" cy="525412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D8B14680-BA00-4036-86DB-955548F6110C}"/>
                  </a:ext>
                </a:extLst>
              </p:cNvPr>
              <p:cNvCxnSpPr/>
              <p:nvPr/>
            </p:nvCxnSpPr>
            <p:spPr>
              <a:xfrm>
                <a:off x="6312024" y="2397698"/>
                <a:ext cx="0" cy="2636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DB5ED24-D821-475F-8A9F-E76B1CEE606C}"/>
                  </a:ext>
                </a:extLst>
              </p:cNvPr>
              <p:cNvCxnSpPr/>
              <p:nvPr/>
            </p:nvCxnSpPr>
            <p:spPr>
              <a:xfrm flipH="1">
                <a:off x="3287688" y="2661321"/>
                <a:ext cx="30243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92417299-5707-4B58-9AE5-169924F50AA4}"/>
                  </a:ext>
                </a:extLst>
              </p:cNvPr>
              <p:cNvCxnSpPr/>
              <p:nvPr/>
            </p:nvCxnSpPr>
            <p:spPr>
              <a:xfrm>
                <a:off x="3287688" y="2661321"/>
                <a:ext cx="0" cy="261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861D035-E935-41D6-AA5C-4AAED639E234}"/>
                </a:ext>
              </a:extLst>
            </p:cNvPr>
            <p:cNvGrpSpPr/>
            <p:nvPr/>
          </p:nvGrpSpPr>
          <p:grpSpPr>
            <a:xfrm>
              <a:off x="8221041" y="4879865"/>
              <a:ext cx="3141444" cy="594279"/>
              <a:chOff x="8784657" y="2920544"/>
              <a:chExt cx="1844464" cy="570661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5FCD5FE-3987-4DA8-A42E-66EA5EA2F61A}"/>
                  </a:ext>
                </a:extLst>
              </p:cNvPr>
              <p:cNvSpPr/>
              <p:nvPr/>
            </p:nvSpPr>
            <p:spPr>
              <a:xfrm>
                <a:off x="9120336" y="2987149"/>
                <a:ext cx="1152128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B2F8E1B-21D6-428F-96CD-D50023DE643F}"/>
                  </a:ext>
                </a:extLst>
              </p:cNvPr>
              <p:cNvSpPr txBox="1"/>
              <p:nvPr/>
            </p:nvSpPr>
            <p:spPr>
              <a:xfrm>
                <a:off x="8784657" y="2920544"/>
                <a:ext cx="1844464" cy="502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Gestió internacional </a:t>
                </a:r>
              </a:p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d’empresa</a:t>
                </a:r>
              </a:p>
            </p:txBody>
          </p: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1E327C5-ECA2-4625-94FE-DE34D78E20AA}"/>
                </a:ext>
              </a:extLst>
            </p:cNvPr>
            <p:cNvCxnSpPr>
              <a:cxnSpLocks/>
            </p:cNvCxnSpPr>
            <p:nvPr/>
          </p:nvCxnSpPr>
          <p:spPr>
            <a:xfrm>
              <a:off x="9592736" y="4608093"/>
              <a:ext cx="16119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39EE3DA-3520-412A-BC26-651A5CD0C3B4}"/>
                </a:ext>
              </a:extLst>
            </p:cNvPr>
            <p:cNvCxnSpPr/>
            <p:nvPr/>
          </p:nvCxnSpPr>
          <p:spPr>
            <a:xfrm>
              <a:off x="11204656" y="4618118"/>
              <a:ext cx="0" cy="2517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F8DD0E91-05B6-4AEA-9298-41E78CC57B13}"/>
                </a:ext>
              </a:extLst>
            </p:cNvPr>
            <p:cNvGrpSpPr/>
            <p:nvPr/>
          </p:nvGrpSpPr>
          <p:grpSpPr>
            <a:xfrm>
              <a:off x="4317285" y="4907334"/>
              <a:ext cx="1896139" cy="648319"/>
              <a:chOff x="6123518" y="1776588"/>
              <a:chExt cx="2190619" cy="648319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36F885DB-3453-40C3-B334-7C3B5AFA7BEC}"/>
                  </a:ext>
                </a:extLst>
              </p:cNvPr>
              <p:cNvSpPr/>
              <p:nvPr/>
            </p:nvSpPr>
            <p:spPr>
              <a:xfrm>
                <a:off x="6260548" y="1829604"/>
                <a:ext cx="1807279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FEE4D4EB-15F3-4437-8F8C-7715C94AD656}"/>
                  </a:ext>
                </a:extLst>
              </p:cNvPr>
              <p:cNvSpPr txBox="1"/>
              <p:nvPr/>
            </p:nvSpPr>
            <p:spPr>
              <a:xfrm>
                <a:off x="6123518" y="1776588"/>
                <a:ext cx="2190619" cy="64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Comptabilitat i Finances</a:t>
                </a: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9757B6A-1E70-4305-AE77-5640E8E0947A}"/>
                </a:ext>
              </a:extLst>
            </p:cNvPr>
            <p:cNvGrpSpPr/>
            <p:nvPr/>
          </p:nvGrpSpPr>
          <p:grpSpPr>
            <a:xfrm>
              <a:off x="3281819" y="4397783"/>
              <a:ext cx="1808834" cy="509106"/>
              <a:chOff x="3281819" y="4397783"/>
              <a:chExt cx="1808834" cy="509106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A4ABD68-0CB2-41CC-B6B2-ECC9130AF7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83875" y="4634358"/>
                <a:ext cx="107847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B4BF4D00-0FA9-4C38-9B8D-AC5272C06A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1819" y="4637456"/>
                <a:ext cx="1" cy="2694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D956819-ACAB-4FE0-A5DA-300744AF26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62352" y="4397783"/>
                <a:ext cx="728301" cy="2322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5C68BDDC-CC17-4AB8-9997-AFE1A6661692}"/>
                </a:ext>
              </a:extLst>
            </p:cNvPr>
            <p:cNvGrpSpPr/>
            <p:nvPr/>
          </p:nvGrpSpPr>
          <p:grpSpPr>
            <a:xfrm>
              <a:off x="2485986" y="4970090"/>
              <a:ext cx="1861231" cy="504056"/>
              <a:chOff x="5849703" y="1829604"/>
              <a:chExt cx="2662122" cy="504056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8C031A6-7704-4D91-9AA6-A6FA99D1B233}"/>
                  </a:ext>
                </a:extLst>
              </p:cNvPr>
              <p:cNvSpPr/>
              <p:nvPr/>
            </p:nvSpPr>
            <p:spPr>
              <a:xfrm>
                <a:off x="6260548" y="1829604"/>
                <a:ext cx="1807279" cy="504056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1400" dirty="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866114F-0B26-4750-9B64-06E2E779C10B}"/>
                  </a:ext>
                </a:extLst>
              </p:cNvPr>
              <p:cNvSpPr txBox="1"/>
              <p:nvPr/>
            </p:nvSpPr>
            <p:spPr>
              <a:xfrm>
                <a:off x="5849703" y="1889709"/>
                <a:ext cx="266212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dirty="0">
                    <a:solidFill>
                      <a:schemeClr val="bg1"/>
                    </a:solidFill>
                  </a:rPr>
                  <a:t>Economia</a:t>
                </a:r>
              </a:p>
            </p:txBody>
          </p:sp>
        </p:grpSp>
        <p:sp>
          <p:nvSpPr>
            <p:cNvPr id="158" name="Left Brace 157">
              <a:extLst>
                <a:ext uri="{FF2B5EF4-FFF2-40B4-BE49-F238E27FC236}">
                  <a16:creationId xmlns:a16="http://schemas.microsoft.com/office/drawing/2014/main" id="{96A0CE34-A4D6-46EE-8E61-9DC3F9B1E2E6}"/>
                </a:ext>
              </a:extLst>
            </p:cNvPr>
            <p:cNvSpPr/>
            <p:nvPr/>
          </p:nvSpPr>
          <p:spPr>
            <a:xfrm>
              <a:off x="2275324" y="4963212"/>
              <a:ext cx="243969" cy="5121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F5B98E4-7D85-47FA-8188-A19C1D457C56}"/>
                </a:ext>
              </a:extLst>
            </p:cNvPr>
            <p:cNvSpPr txBox="1"/>
            <p:nvPr/>
          </p:nvSpPr>
          <p:spPr>
            <a:xfrm>
              <a:off x="342192" y="5858202"/>
              <a:ext cx="2030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dirty="0"/>
                <a:t>Exemples de titulacions incloses</a:t>
              </a:r>
            </a:p>
          </p:txBody>
        </p:sp>
        <p:sp>
          <p:nvSpPr>
            <p:cNvPr id="161" name="Left Brace 160">
              <a:extLst>
                <a:ext uri="{FF2B5EF4-FFF2-40B4-BE49-F238E27FC236}">
                  <a16:creationId xmlns:a16="http://schemas.microsoft.com/office/drawing/2014/main" id="{C1848DB0-8F07-42C9-B5DB-D89E781D744D}"/>
                </a:ext>
              </a:extLst>
            </p:cNvPr>
            <p:cNvSpPr/>
            <p:nvPr/>
          </p:nvSpPr>
          <p:spPr>
            <a:xfrm>
              <a:off x="2250848" y="5912226"/>
              <a:ext cx="243969" cy="5121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C416439-7639-41C3-AFEA-E9BF997C734B}"/>
                </a:ext>
              </a:extLst>
            </p:cNvPr>
            <p:cNvSpPr/>
            <p:nvPr/>
          </p:nvSpPr>
          <p:spPr>
            <a:xfrm>
              <a:off x="4490342" y="3573016"/>
              <a:ext cx="4039162" cy="921414"/>
            </a:xfrm>
            <a:prstGeom prst="rect">
              <a:avLst/>
            </a:prstGeom>
            <a:no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1400"/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A3AD19B-D71D-4B36-9241-03F2D1E34005}"/>
              </a:ext>
            </a:extLst>
          </p:cNvPr>
          <p:cNvCxnSpPr>
            <a:cxnSpLocks/>
          </p:cNvCxnSpPr>
          <p:nvPr/>
        </p:nvCxnSpPr>
        <p:spPr>
          <a:xfrm>
            <a:off x="2842220" y="3280849"/>
            <a:ext cx="1533729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012073-FD78-4033-900F-2EB29954BFD9}"/>
              </a:ext>
            </a:extLst>
          </p:cNvPr>
          <p:cNvSpPr txBox="1"/>
          <p:nvPr/>
        </p:nvSpPr>
        <p:spPr>
          <a:xfrm>
            <a:off x="1097461" y="3125285"/>
            <a:ext cx="1635558" cy="738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1400" b="1" dirty="0">
                <a:solidFill>
                  <a:schemeClr val="accent1"/>
                </a:solidFill>
              </a:rPr>
              <a:t>Es mostren dades a aquest nivell d’agregació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ussian Nesting Doll Group">
                <a:extLst>
                  <a:ext uri="{FF2B5EF4-FFF2-40B4-BE49-F238E27FC236}">
                    <a16:creationId xmlns:a16="http://schemas.microsoft.com/office/drawing/2014/main" id="{0C974A77-B50D-4A18-A5CE-E7984AC264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1374331"/>
                  </p:ext>
                </p:extLst>
              </p:nvPr>
            </p:nvGraphicFramePr>
            <p:xfrm>
              <a:off x="1146961" y="5362374"/>
              <a:ext cx="1321322" cy="128329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321322" cy="1283298"/>
                    </a:xfrm>
                    <a:prstGeom prst="rect">
                      <a:avLst/>
                    </a:prstGeom>
                  </am3d:spPr>
                  <am3d:camera>
                    <am3d:pos x="0" y="0" z="555077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03198" d="1000000"/>
                    <am3d:preTrans dx="0" dy="-962790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325245" ay="-2539745" az="-91699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77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ussian Nesting Doll Group">
                <a:extLst>
                  <a:ext uri="{FF2B5EF4-FFF2-40B4-BE49-F238E27FC236}">
                    <a16:creationId xmlns:a16="http://schemas.microsoft.com/office/drawing/2014/main" id="{0C974A77-B50D-4A18-A5CE-E7984AC264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6961" y="5362374"/>
                <a:ext cx="1321322" cy="12832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957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B0821-DF05-4E44-A11D-57CF8C2B0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6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860D19-7074-45F9-A0AC-893923C9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Dades d’oferta i demanda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CE055-D078-47BD-B389-10B7F7F1B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6120" y="1755592"/>
            <a:ext cx="2839195" cy="202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3852B-9EC9-40A5-9914-4AF3C8CDA5CD}"/>
              </a:ext>
            </a:extLst>
          </p:cNvPr>
          <p:cNvSpPr txBox="1"/>
          <p:nvPr/>
        </p:nvSpPr>
        <p:spPr>
          <a:xfrm>
            <a:off x="1055440" y="1730440"/>
            <a:ext cx="53285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1"/>
                </a:solidFill>
              </a:rPr>
              <a:t>DADES D’OFERTA I DEMANDA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C138A-4D40-4D88-9F20-A62CD07CB3ED}"/>
              </a:ext>
            </a:extLst>
          </p:cNvPr>
          <p:cNvSpPr txBox="1"/>
          <p:nvPr/>
        </p:nvSpPr>
        <p:spPr>
          <a:xfrm>
            <a:off x="1055439" y="2507586"/>
            <a:ext cx="53285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DE SATISFACCIÓ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CBF2F-9E0B-4E13-A1FD-7692D8D18165}"/>
              </a:ext>
            </a:extLst>
          </p:cNvPr>
          <p:cNvSpPr txBox="1"/>
          <p:nvPr/>
        </p:nvSpPr>
        <p:spPr>
          <a:xfrm>
            <a:off x="1050528" y="3316477"/>
            <a:ext cx="5328590" cy="46166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D’INSERCIÓ LABORAL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08946-AA1E-4577-BDBB-797E72ED4F90}"/>
              </a:ext>
            </a:extLst>
          </p:cNvPr>
          <p:cNvSpPr txBox="1"/>
          <p:nvPr/>
        </p:nvSpPr>
        <p:spPr>
          <a:xfrm>
            <a:off x="1050528" y="4125368"/>
            <a:ext cx="532859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AL COL·LECTIU OCUPADOR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727040-453A-41A0-A1AD-FD78606318FA}"/>
              </a:ext>
            </a:extLst>
          </p:cNvPr>
          <p:cNvSpPr/>
          <p:nvPr/>
        </p:nvSpPr>
        <p:spPr>
          <a:xfrm>
            <a:off x="767408" y="2420888"/>
            <a:ext cx="5904656" cy="25922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442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1C128-0D4B-41DD-9522-6A513AC0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9462" y="6244034"/>
            <a:ext cx="561221" cy="4016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C897AAF-F38C-C94C-8157-384F5AD42F29}" type="slidenum">
              <a:rPr lang="es-ES_tradnl" smtClean="0"/>
              <a:pPr>
                <a:spcAft>
                  <a:spcPts val="600"/>
                </a:spcAft>
              </a:pPr>
              <a:t>7</a:t>
            </a:fld>
            <a:endParaRPr lang="es-ES_trad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468241-22A4-4CC9-A3F8-2D3A8A5B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055" y="404664"/>
            <a:ext cx="7599685" cy="576064"/>
          </a:xfrm>
        </p:spPr>
        <p:txBody>
          <a:bodyPr wrap="square" anchor="ctr">
            <a:normAutofit fontScale="90000"/>
          </a:bodyPr>
          <a:lstStyle/>
          <a:p>
            <a:r>
              <a:rPr lang="en-US" dirty="0" err="1"/>
              <a:t>Oferta</a:t>
            </a:r>
            <a:r>
              <a:rPr lang="en-US" dirty="0"/>
              <a:t> i </a:t>
            </a:r>
            <a:r>
              <a:rPr lang="en-US" dirty="0" err="1"/>
              <a:t>demanda</a:t>
            </a:r>
            <a:r>
              <a:rPr lang="en-US" dirty="0"/>
              <a:t> de places de </a:t>
            </a:r>
            <a:r>
              <a:rPr lang="en-US" dirty="0" err="1"/>
              <a:t>grau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l’àmbit</a:t>
            </a:r>
            <a:r>
              <a:rPr lang="en-US" dirty="0"/>
              <a:t> </a:t>
            </a:r>
            <a:r>
              <a:rPr lang="en-US" dirty="0" err="1"/>
              <a:t>d’Economia</a:t>
            </a:r>
            <a:r>
              <a:rPr lang="en-US" dirty="0"/>
              <a:t> i </a:t>
            </a:r>
            <a:r>
              <a:rPr lang="en-US" dirty="0" err="1"/>
              <a:t>Empresa</a:t>
            </a:r>
            <a:endParaRPr lang="es-AR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D849BD1-2E89-4194-8824-8D5E87AFAB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0016" y="27089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06A107-1199-4ED9-A694-99B8B5D61B88}"/>
              </a:ext>
            </a:extLst>
          </p:cNvPr>
          <p:cNvGrpSpPr/>
          <p:nvPr/>
        </p:nvGrpSpPr>
        <p:grpSpPr>
          <a:xfrm>
            <a:off x="8832304" y="1330679"/>
            <a:ext cx="2520280" cy="2281701"/>
            <a:chOff x="8976320" y="2708920"/>
            <a:chExt cx="2520280" cy="228170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220E0C-E885-4F47-B4D3-19C117DA1CDD}"/>
                </a:ext>
              </a:extLst>
            </p:cNvPr>
            <p:cNvSpPr txBox="1"/>
            <p:nvPr/>
          </p:nvSpPr>
          <p:spPr>
            <a:xfrm>
              <a:off x="8976320" y="3051629"/>
              <a:ext cx="2232248" cy="193899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ca-ES" sz="2400" b="1" dirty="0"/>
                <a:t>La demanda de places públiques supera amb escreix l’oferta</a:t>
              </a:r>
            </a:p>
          </p:txBody>
        </p:sp>
        <p:pic>
          <p:nvPicPr>
            <p:cNvPr id="16" name="Graphic 15" descr="Supply And Demand with solid fill">
              <a:extLst>
                <a:ext uri="{FF2B5EF4-FFF2-40B4-BE49-F238E27FC236}">
                  <a16:creationId xmlns:a16="http://schemas.microsoft.com/office/drawing/2014/main" id="{4FD5C816-BB2C-4492-AAD4-D4C4A3BC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920536" y="2708920"/>
              <a:ext cx="576064" cy="57606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4CF40EA-1BCC-40A3-841B-7FF3AB397B8E}"/>
              </a:ext>
            </a:extLst>
          </p:cNvPr>
          <p:cNvGrpSpPr/>
          <p:nvPr/>
        </p:nvGrpSpPr>
        <p:grpSpPr>
          <a:xfrm>
            <a:off x="1127448" y="1565040"/>
            <a:ext cx="6984776" cy="4168216"/>
            <a:chOff x="2279576" y="1772816"/>
            <a:chExt cx="5905415" cy="3517655"/>
          </a:xfrm>
        </p:grpSpPr>
        <p:sp>
          <p:nvSpPr>
            <p:cNvPr id="18" name="Text Box 45">
              <a:extLst>
                <a:ext uri="{FF2B5EF4-FFF2-40B4-BE49-F238E27FC236}">
                  <a16:creationId xmlns:a16="http://schemas.microsoft.com/office/drawing/2014/main" id="{9FE0F7AD-654F-43C8-BCC8-3E1BDB854A05}"/>
                </a:ext>
              </a:extLst>
            </p:cNvPr>
            <p:cNvSpPr txBox="1"/>
            <p:nvPr/>
          </p:nvSpPr>
          <p:spPr>
            <a:xfrm>
              <a:off x="2279576" y="1772816"/>
              <a:ext cx="5887417" cy="53188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ca-ES" sz="1400" b="1" dirty="0">
                  <a:solidFill>
                    <a:srgbClr val="13877C"/>
                  </a:solidFill>
                  <a:effectLst/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Places públiques ofertes i demandades, i </a:t>
              </a:r>
              <a:r>
                <a:rPr lang="ca-ES" sz="1400" b="1" dirty="0">
                  <a:solidFill>
                    <a:srgbClr val="13877C"/>
                  </a:solidFill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proporció</a:t>
              </a:r>
              <a:r>
                <a:rPr lang="ca-ES" sz="1400" b="1" dirty="0">
                  <a:solidFill>
                    <a:srgbClr val="13877C"/>
                  </a:solidFill>
                  <a:effectLst/>
                  <a:latin typeface="Bahnschrift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demanda/oferta (%) en l’àmbit d’Economia i Empresa (2021/22)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4EFD03-ABAE-463A-BC73-C9393B6CD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7574" y="2288149"/>
              <a:ext cx="5887417" cy="300232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9251475-9C7E-4774-BA60-F90966117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84" y="3782766"/>
            <a:ext cx="1685628" cy="8518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BFD584-4BF4-4641-A83D-5654160AA9F7}"/>
              </a:ext>
            </a:extLst>
          </p:cNvPr>
          <p:cNvSpPr txBox="1"/>
          <p:nvPr/>
        </p:nvSpPr>
        <p:spPr>
          <a:xfrm>
            <a:off x="8827666" y="3861048"/>
            <a:ext cx="2232248" cy="23083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400" b="1" dirty="0"/>
              <a:t>1 de cada 10 noves matrícules és del </a:t>
            </a:r>
            <a:r>
              <a:rPr lang="ca-ES" sz="2400" b="1" dirty="0" err="1"/>
              <a:t>subàmbit</a:t>
            </a:r>
            <a:r>
              <a:rPr lang="ca-ES" sz="2400" b="1" dirty="0"/>
              <a:t> d’Administració d’Empreses</a:t>
            </a:r>
          </a:p>
        </p:txBody>
      </p:sp>
    </p:spTree>
    <p:extLst>
      <p:ext uri="{BB962C8B-B14F-4D97-AF65-F5344CB8AC3E}">
        <p14:creationId xmlns:p14="http://schemas.microsoft.com/office/powerpoint/2010/main" val="215274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B0AD1-C786-4763-BBB2-5A9E19841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3008" y="1859766"/>
            <a:ext cx="4010294" cy="2673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F691E3-2347-4FA6-9B0F-1BD8C50931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8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85D09E-B386-4375-93A7-66D5B054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/>
              <a:t>Enquesta</a:t>
            </a:r>
            <a:r>
              <a:rPr lang="es-AR" dirty="0"/>
              <a:t> de </a:t>
            </a:r>
            <a:r>
              <a:rPr lang="es-AR" dirty="0" err="1"/>
              <a:t>Satisfacció</a:t>
            </a:r>
            <a:endParaRPr lang="es-A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098AB-4F45-4FB0-AF7D-CA2BCE84F5FE}"/>
              </a:ext>
            </a:extLst>
          </p:cNvPr>
          <p:cNvSpPr txBox="1"/>
          <p:nvPr/>
        </p:nvSpPr>
        <p:spPr>
          <a:xfrm>
            <a:off x="1176285" y="1859766"/>
            <a:ext cx="532859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chemeClr val="accent1"/>
                </a:solidFill>
              </a:rPr>
              <a:t>DADES D’OFERTA I DEMANDA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C774C-BE46-4AF9-BA59-D8CAA1EAD2A1}"/>
              </a:ext>
            </a:extLst>
          </p:cNvPr>
          <p:cNvSpPr txBox="1"/>
          <p:nvPr/>
        </p:nvSpPr>
        <p:spPr>
          <a:xfrm>
            <a:off x="1176284" y="2636912"/>
            <a:ext cx="53285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DE SATISFACCIÓ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6BB29-98A2-49D4-8B5B-DFEBF6124241}"/>
              </a:ext>
            </a:extLst>
          </p:cNvPr>
          <p:cNvSpPr txBox="1"/>
          <p:nvPr/>
        </p:nvSpPr>
        <p:spPr>
          <a:xfrm>
            <a:off x="1171373" y="3445803"/>
            <a:ext cx="5328590" cy="461665"/>
          </a:xfrm>
          <a:prstGeom prst="rect">
            <a:avLst/>
          </a:prstGeom>
          <a:solidFill>
            <a:schemeClr val="accent3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D’INSERCIÓ LABORAL</a:t>
            </a:r>
            <a:endParaRPr lang="ca-ES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039F5-C2CB-43C1-9A19-4544883BF188}"/>
              </a:ext>
            </a:extLst>
          </p:cNvPr>
          <p:cNvSpPr txBox="1"/>
          <p:nvPr/>
        </p:nvSpPr>
        <p:spPr>
          <a:xfrm>
            <a:off x="1171373" y="4254694"/>
            <a:ext cx="532859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ENQUESTA AL COL·LECTIU OCUPADOR</a:t>
            </a:r>
            <a:endParaRPr lang="ca-ES" sz="2400" dirty="0">
              <a:solidFill>
                <a:schemeClr val="accent1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780EE69-5BA1-4309-93CB-E485B7AE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22736" cy="10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FE6473-4229-4E18-A659-028ED00C3927}"/>
              </a:ext>
            </a:extLst>
          </p:cNvPr>
          <p:cNvSpPr/>
          <p:nvPr/>
        </p:nvSpPr>
        <p:spPr>
          <a:xfrm>
            <a:off x="1010700" y="3242593"/>
            <a:ext cx="5904656" cy="349883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0E6113-813F-47F4-8652-14B37B66F80D}"/>
              </a:ext>
            </a:extLst>
          </p:cNvPr>
          <p:cNvSpPr/>
          <p:nvPr/>
        </p:nvSpPr>
        <p:spPr>
          <a:xfrm>
            <a:off x="803004" y="1635169"/>
            <a:ext cx="5904656" cy="85772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9949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FA694D-2EDB-4F23-BB72-63732E3E2C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341854"/>
              </p:ext>
            </p:extLst>
          </p:nvPr>
        </p:nvGraphicFramePr>
        <p:xfrm>
          <a:off x="5472705" y="1501474"/>
          <a:ext cx="5689013" cy="1464936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869552">
                  <a:extLst>
                    <a:ext uri="{9D8B030D-6E8A-4147-A177-3AD203B41FA5}">
                      <a16:colId xmlns:a16="http://schemas.microsoft.com/office/drawing/2014/main" val="3336381349"/>
                    </a:ext>
                  </a:extLst>
                </a:gridCol>
                <a:gridCol w="769479">
                  <a:extLst>
                    <a:ext uri="{9D8B030D-6E8A-4147-A177-3AD203B41FA5}">
                      <a16:colId xmlns:a16="http://schemas.microsoft.com/office/drawing/2014/main" val="819448186"/>
                    </a:ext>
                  </a:extLst>
                </a:gridCol>
                <a:gridCol w="1029897">
                  <a:extLst>
                    <a:ext uri="{9D8B030D-6E8A-4147-A177-3AD203B41FA5}">
                      <a16:colId xmlns:a16="http://schemas.microsoft.com/office/drawing/2014/main" val="3146288054"/>
                    </a:ext>
                  </a:extLst>
                </a:gridCol>
                <a:gridCol w="1091665">
                  <a:extLst>
                    <a:ext uri="{9D8B030D-6E8A-4147-A177-3AD203B41FA5}">
                      <a16:colId xmlns:a16="http://schemas.microsoft.com/office/drawing/2014/main" val="168370106"/>
                    </a:ext>
                  </a:extLst>
                </a:gridCol>
                <a:gridCol w="928420">
                  <a:extLst>
                    <a:ext uri="{9D8B030D-6E8A-4147-A177-3AD203B41FA5}">
                      <a16:colId xmlns:a16="http://schemas.microsoft.com/office/drawing/2014/main" val="4124018613"/>
                    </a:ext>
                  </a:extLst>
                </a:gridCol>
              </a:tblGrid>
              <a:tr h="37472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 err="1">
                          <a:effectLst/>
                        </a:rPr>
                        <a:t>Subàmbit</a:t>
                      </a:r>
                      <a:endParaRPr lang="ca-ES" sz="12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Població </a:t>
                      </a:r>
                      <a:endParaRPr lang="ca-ES" sz="12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Mostra</a:t>
                      </a:r>
                      <a:endParaRPr lang="ca-ES" sz="12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Taxa de resposta</a:t>
                      </a:r>
                      <a:endParaRPr lang="ca-ES" sz="12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Error mostral</a:t>
                      </a:r>
                      <a:endParaRPr lang="ca-ES" sz="1200" b="1" dirty="0">
                        <a:solidFill>
                          <a:srgbClr val="004D73"/>
                        </a:solidFill>
                        <a:effectLst/>
                        <a:latin typeface="Bahnschrift" panose="020B0502040204020203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748238"/>
                  </a:ext>
                </a:extLst>
              </a:tr>
              <a:tr h="3286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b="0" dirty="0">
                          <a:effectLst/>
                        </a:rPr>
                        <a:t>Administració d’Empreses</a:t>
                      </a:r>
                      <a:endParaRPr lang="ca-ES" sz="12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solidFill>
                            <a:srgbClr val="004D7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22,3%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1,9%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341364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b="0" dirty="0">
                          <a:effectLst/>
                        </a:rPr>
                        <a:t>Economia</a:t>
                      </a:r>
                      <a:endParaRPr lang="ca-ES" sz="1200" b="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1.925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solidFill>
                            <a:srgbClr val="004D7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23,1%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4,2%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717179"/>
                  </a:ext>
                </a:extLst>
              </a:tr>
              <a:tr h="401506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11.991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solidFill>
                            <a:srgbClr val="004D7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23,8%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a-ES" sz="1200" dirty="0">
                          <a:effectLst/>
                        </a:rPr>
                        <a:t>1,7%</a:t>
                      </a:r>
                      <a:endParaRPr lang="ca-ES" sz="1200" dirty="0">
                        <a:solidFill>
                          <a:srgbClr val="004D73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070685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B8A45-2D9D-4056-B33B-0C181616A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97AAF-F38C-C94C-8157-384F5AD42F29}" type="slidenum">
              <a:rPr lang="es-ES_tradnl" smtClean="0"/>
              <a:pPr/>
              <a:t>9</a:t>
            </a:fld>
            <a:endParaRPr lang="es-ES_trad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4997E0-479B-4860-AD58-B12628FA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Enquesta</a:t>
            </a:r>
            <a:r>
              <a:rPr lang="en-US" dirty="0"/>
              <a:t> de </a:t>
            </a:r>
            <a:r>
              <a:rPr lang="en-US" dirty="0" err="1"/>
              <a:t>Satisfacció</a:t>
            </a:r>
            <a:r>
              <a:rPr lang="en-US" dirty="0"/>
              <a:t> (2018-2020) </a:t>
            </a:r>
            <a:endParaRPr lang="es-AR" dirty="0"/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CE065A03-E342-4BCD-8D66-16E438111484}"/>
              </a:ext>
            </a:extLst>
          </p:cNvPr>
          <p:cNvSpPr txBox="1"/>
          <p:nvPr/>
        </p:nvSpPr>
        <p:spPr>
          <a:xfrm>
            <a:off x="914080" y="3675396"/>
            <a:ext cx="5725856" cy="58383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ca-ES" sz="1400" b="1" dirty="0">
                <a:solidFill>
                  <a:srgbClr val="13877C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Satisfacció global amb els graus en l’àmbit d’Economia i Empresa</a:t>
            </a:r>
            <a:r>
              <a:rPr lang="ca-ES" sz="1200" b="1" dirty="0">
                <a:solidFill>
                  <a:srgbClr val="004D73"/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ca-ES" sz="1200" b="1" dirty="0">
              <a:solidFill>
                <a:srgbClr val="13877C"/>
              </a:solidFill>
              <a:effectLst/>
              <a:latin typeface="Bahnschrift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8CBF2-9BFD-4F5A-93AA-3C9ABAC8F1CA}"/>
              </a:ext>
            </a:extLst>
          </p:cNvPr>
          <p:cNvSpPr txBox="1"/>
          <p:nvPr/>
        </p:nvSpPr>
        <p:spPr>
          <a:xfrm>
            <a:off x="7916897" y="3925381"/>
            <a:ext cx="3197796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000" b="1" dirty="0"/>
              <a:t>Les persones graduades en Economia i Empresa tenen una bona satisfacció amb la titulació, similar a la mitjana del SUC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FAE33A-9856-4DB2-AF65-4E043E94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922736" cy="10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E5BFF-847D-4739-95D4-79811344DDCA}"/>
              </a:ext>
            </a:extLst>
          </p:cNvPr>
          <p:cNvSpPr txBox="1"/>
          <p:nvPr/>
        </p:nvSpPr>
        <p:spPr>
          <a:xfrm>
            <a:off x="1030282" y="1278808"/>
            <a:ext cx="3623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285750" indent="-285750">
              <a:buClr>
                <a:schemeClr val="accent2"/>
              </a:buClr>
              <a:buFont typeface="Calibri" panose="020F0502020204030204" pitchFamily="34" charset="0"/>
              <a:buChar char="&gt;"/>
            </a:pPr>
            <a:r>
              <a:rPr lang="ca-ES" dirty="0">
                <a:solidFill>
                  <a:schemeClr val="tx2"/>
                </a:solidFill>
              </a:rPr>
              <a:t>S’analitza la satisfacció global de les </a:t>
            </a:r>
            <a:r>
              <a:rPr lang="ca-ES" b="1" dirty="0">
                <a:solidFill>
                  <a:schemeClr val="tx2"/>
                </a:solidFill>
              </a:rPr>
              <a:t>persones graduades</a:t>
            </a:r>
            <a:r>
              <a:rPr lang="ca-ES" dirty="0">
                <a:solidFill>
                  <a:schemeClr val="tx2"/>
                </a:solidFill>
              </a:rPr>
              <a:t> amb la titulació i la satisfacció amb aspectes de l’experiència educativa relacionats amb l’ocupabilitat.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D18A47-87C9-4438-9F0D-E65A4918907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/>
          <a:stretch/>
        </p:blipFill>
        <p:spPr bwMode="auto">
          <a:xfrm>
            <a:off x="881980" y="4082355"/>
            <a:ext cx="5812155" cy="1764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phic 13" descr="Rating 3 Star with solid fill">
            <a:extLst>
              <a:ext uri="{FF2B5EF4-FFF2-40B4-BE49-F238E27FC236}">
                <a16:creationId xmlns:a16="http://schemas.microsoft.com/office/drawing/2014/main" id="{AEDEE84D-AE23-4316-A09E-BB1EF3B1B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8488" y="34244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356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QU Catalunya">
      <a:dk1>
        <a:sysClr val="windowText" lastClr="000000"/>
      </a:dk1>
      <a:lt1>
        <a:sysClr val="window" lastClr="FFFFFF"/>
      </a:lt1>
      <a:dk2>
        <a:srgbClr val="004D73"/>
      </a:dk2>
      <a:lt2>
        <a:srgbClr val="EEECE1"/>
      </a:lt2>
      <a:accent1>
        <a:srgbClr val="004D73"/>
      </a:accent1>
      <a:accent2>
        <a:srgbClr val="8DCA4C"/>
      </a:accent2>
      <a:accent3>
        <a:srgbClr val="D0E24D"/>
      </a:accent3>
      <a:accent4>
        <a:srgbClr val="2DCCB9"/>
      </a:accent4>
      <a:accent5>
        <a:srgbClr val="00364A"/>
      </a:accent5>
      <a:accent6>
        <a:srgbClr val="F79646"/>
      </a:accent6>
      <a:hlink>
        <a:srgbClr val="24A495"/>
      </a:hlink>
      <a:folHlink>
        <a:srgbClr val="800080"/>
      </a:folHlink>
    </a:clrScheme>
    <a:fontScheme name="AQU Cataluny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pologia xmlns="df6ce4cc-94bb-461c-8ac0-d1ca47839770">Presentació</Tipologia>
    <Idioma xmlns="df6ce4cc-94bb-461c-8ac0-d1ca47839770">Català [CA]</Idioma>
    <Estat xmlns="df6ce4cc-94bb-461c-8ac0-d1ca47839770">Esborrany</Estat>
    <lcf76f155ced4ddcb4097134ff3c332f xmlns="fc3ef66f-82f8-4cc9-a89b-3dc2d341b808">
      <Terms xmlns="http://schemas.microsoft.com/office/infopath/2007/PartnerControls"/>
    </lcf76f155ced4ddcb4097134ff3c332f>
    <Codi xmlns="df6ce4cc-94bb-461c-8ac0-d1ca47839770">EOCUPA20</Codi>
    <TaxCatchAll xmlns="df6ce4cc-94bb-461c-8ac0-d1ca4783977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E3A8452662B4D9550C5C74F734737" ma:contentTypeVersion="19" ma:contentTypeDescription="Crea un document nou" ma:contentTypeScope="" ma:versionID="ddbf4db8856846a6b4be865046aef024">
  <xsd:schema xmlns:xsd="http://www.w3.org/2001/XMLSchema" xmlns:xs="http://www.w3.org/2001/XMLSchema" xmlns:p="http://schemas.microsoft.com/office/2006/metadata/properties" xmlns:ns2="df6ce4cc-94bb-461c-8ac0-d1ca47839770" xmlns:ns3="fc3ef66f-82f8-4cc9-a89b-3dc2d341b808" targetNamespace="http://schemas.microsoft.com/office/2006/metadata/properties" ma:root="true" ma:fieldsID="e2c22241b2e5d0912cbdcf536bba7c93" ns2:_="" ns3:_="">
    <xsd:import namespace="df6ce4cc-94bb-461c-8ac0-d1ca47839770"/>
    <xsd:import namespace="fc3ef66f-82f8-4cc9-a89b-3dc2d341b808"/>
    <xsd:element name="properties">
      <xsd:complexType>
        <xsd:sequence>
          <xsd:element name="documentManagement">
            <xsd:complexType>
              <xsd:all>
                <xsd:element ref="ns2:Tipologia"/>
                <xsd:element ref="ns2:Estat"/>
                <xsd:element ref="ns2:Idioma"/>
                <xsd:element ref="ns2:Codi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ce4cc-94bb-461c-8ac0-d1ca47839770" elementFormDefault="qualified">
    <xsd:import namespace="http://schemas.microsoft.com/office/2006/documentManagement/types"/>
    <xsd:import namespace="http://schemas.microsoft.com/office/infopath/2007/PartnerControls"/>
    <xsd:element name="Tipologia" ma:index="8" ma:displayName="Tipologia" ma:default="Altres" ma:description="Tipologia de l'element" ma:format="Dropdown" ma:internalName="Tipologia" ma:readOnly="false">
      <xsd:simpleType>
        <xsd:restriction base="dms:Choice">
          <xsd:enumeration value="Acord"/>
          <xsd:enumeration value="Acta"/>
          <xsd:enumeration value="Article"/>
          <xsd:enumeration value="Carta"/>
          <xsd:enumeration value="Certificat"/>
          <xsd:enumeration value="Contracte"/>
          <xsd:enumeration value="Conveni"/>
          <xsd:enumeration value="Convocatòria"/>
          <xsd:enumeration value="CV"/>
          <xsd:enumeration value="Desvinculació"/>
          <xsd:enumeration value="Econòmic"/>
          <xsd:enumeration value="Edicte"/>
          <xsd:enumeration value="Email"/>
          <xsd:enumeration value="Enquesta"/>
          <xsd:enumeration value="Factura"/>
          <xsd:enumeration value="Informe"/>
          <xsd:enumeration value="Manual"/>
          <xsd:enumeration value="Memòria"/>
          <xsd:enumeration value="Metodologia"/>
          <xsd:enumeration value="Nomenament"/>
          <xsd:enumeration value="Normativa"/>
          <xsd:enumeration value="Nota de premsa"/>
          <xsd:enumeration value="Notícia"/>
          <xsd:enumeration value="Notificació"/>
          <xsd:enumeration value="Ordre del dia"/>
          <xsd:enumeration value="Planificació"/>
          <xsd:enumeration value="Plec"/>
          <xsd:enumeration value="Presentació"/>
          <xsd:enumeration value="Pressupost"/>
          <xsd:enumeration value="Programa"/>
          <xsd:enumeration value="Projectes"/>
          <xsd:enumeration value="Recurs"/>
          <xsd:enumeration value="Reglament"/>
          <xsd:enumeration value="Resolució"/>
          <xsd:enumeration value="Sentència"/>
          <xsd:enumeration value="Sol·licitud RH"/>
          <xsd:enumeration value="Saluda"/>
          <xsd:enumeration value="Altres"/>
        </xsd:restriction>
      </xsd:simpleType>
    </xsd:element>
    <xsd:element name="Estat" ma:index="9" ma:displayName="Estat" ma:default="Esborrany" ma:format="Dropdown" ma:internalName="Estat" ma:readOnly="false">
      <xsd:simpleType>
        <xsd:restriction base="dms:Choice">
          <xsd:enumeration value="Esborrany"/>
          <xsd:enumeration value="Definitiu"/>
        </xsd:restriction>
      </xsd:simpleType>
    </xsd:element>
    <xsd:element name="Idioma" ma:index="10" ma:displayName="Idioma" ma:default="Català [CA]" ma:description="Idioma de l'element" ma:format="Dropdown" ma:internalName="Idioma" ma:readOnly="false">
      <xsd:simpleType>
        <xsd:restriction base="dms:Choice">
          <xsd:enumeration value="Català [CA]"/>
          <xsd:enumeration value="Castellà [ES]"/>
          <xsd:enumeration value="Anglès [EN]"/>
          <xsd:enumeration value="Francès [FR]"/>
          <xsd:enumeration value="Altres [AL]"/>
        </xsd:restriction>
      </xsd:simpleType>
    </xsd:element>
    <xsd:element name="Codi" ma:index="11" ma:displayName="Codi" ma:default="EOCUPA20" ma:description="Codi de l'element" ma:internalName="Codi" ma:readOnly="false">
      <xsd:simpleType>
        <xsd:restriction base="dms:Text">
          <xsd:maxLength value="255"/>
        </xsd:restriction>
      </xsd:simpleType>
    </xsd:element>
    <xsd:element name="SharedWithUsers" ma:index="14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4111a220-dd5f-48e3-90d1-92dc5660c13b}" ma:internalName="TaxCatchAll" ma:showField="CatchAllData" ma:web="df6ce4cc-94bb-461c-8ac0-d1ca478397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ef66f-82f8-4cc9-a89b-3dc2d341b8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es de la imatge" ma:readOnly="false" ma:fieldId="{5cf76f15-5ced-4ddc-b409-7134ff3c332f}" ma:taxonomyMulti="true" ma:sspId="f70dd8f1-62eb-40fa-8183-f907baf3a9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953B94-C84D-4771-83AE-CDAF70BCE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BD3FCA-A4B9-4177-9372-61E2C4360CAE}">
  <ds:schemaRefs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df6ce4cc-94bb-461c-8ac0-d1ca47839770"/>
    <ds:schemaRef ds:uri="75379f70-710e-4ad2-91b9-8925e27a9cd7"/>
    <ds:schemaRef ds:uri="http://schemas.microsoft.com/office/2006/metadata/properties"/>
    <ds:schemaRef ds:uri="http://www.w3.org/XML/1998/namespace"/>
    <ds:schemaRef ds:uri="http://purl.org/dc/elements/1.1/"/>
    <ds:schemaRef ds:uri="005f39a2-fa8e-46f5-a3d4-8da02d87472a"/>
    <ds:schemaRef ds:uri="fc3ef66f-82f8-4cc9-a89b-3dc2d341b808"/>
  </ds:schemaRefs>
</ds:datastoreItem>
</file>

<file path=customXml/itemProps3.xml><?xml version="1.0" encoding="utf-8"?>
<ds:datastoreItem xmlns:ds="http://schemas.openxmlformats.org/officeDocument/2006/customXml" ds:itemID="{1A21E4C0-AF38-4298-BB7A-D3671F91B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6ce4cc-94bb-461c-8ac0-d1ca47839770"/>
    <ds:schemaRef ds:uri="fc3ef66f-82f8-4cc9-a89b-3dc2d341b8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2850</TotalTime>
  <Words>1769</Words>
  <Application>Microsoft Office PowerPoint</Application>
  <PresentationFormat>Pantalla panoràmica</PresentationFormat>
  <Paragraphs>281</Paragraphs>
  <Slides>24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24</vt:i4>
      </vt:variant>
    </vt:vector>
  </HeadingPairs>
  <TitlesOfParts>
    <vt:vector size="30" baseType="lpstr">
      <vt:lpstr>Arial</vt:lpstr>
      <vt:lpstr>Bahnschrift</vt:lpstr>
      <vt:lpstr>Calibri</vt:lpstr>
      <vt:lpstr>Symbol</vt:lpstr>
      <vt:lpstr>Wingdings</vt:lpstr>
      <vt:lpstr>Tema de Office</vt:lpstr>
      <vt:lpstr>Presentació del PowerPoint</vt:lpstr>
      <vt:lpstr>Cicle de seminaris i informes Ocupabilitat i Formació Universitària</vt:lpstr>
      <vt:lpstr>Enquesta al Col·lectiu Ocupador</vt:lpstr>
      <vt:lpstr>Àmbits educatius de l’enquesta: Economia i Empresa</vt:lpstr>
      <vt:lpstr>Quines titulacions s’analitzen? El catàleg de titulacions d’AQU Catalunya</vt:lpstr>
      <vt:lpstr>Dades d’oferta i demanda</vt:lpstr>
      <vt:lpstr>Oferta i demanda de places de grau en l’àmbit d’Economia i Empresa</vt:lpstr>
      <vt:lpstr>Enquesta de Satisfacció</vt:lpstr>
      <vt:lpstr>Enquesta de Satisfacció (2018-2020) </vt:lpstr>
      <vt:lpstr>Enquesta de Satisfacció (2018-2020)</vt:lpstr>
      <vt:lpstr>Enquesta d’Inserció Laboral</vt:lpstr>
      <vt:lpstr>Enquesta d’Inserció Laboral (2020)</vt:lpstr>
      <vt:lpstr>Enquesta d’Inserció Laboral (2020)</vt:lpstr>
      <vt:lpstr>Enquesta d’Inserció Laboral (2020)</vt:lpstr>
      <vt:lpstr>Enquesta al Col·lectiu Ocupador</vt:lpstr>
      <vt:lpstr>Enquesta CLEM – Mòdul d’actualitat empresarial (IDESCAT)</vt:lpstr>
      <vt:lpstr>Enquesta CLEM – Mòdul d’actualitat empresarial (IDESCAT</vt:lpstr>
      <vt:lpstr>Enquesta al Col·lectiu Ocupador: Dificultats en la contractació</vt:lpstr>
      <vt:lpstr>Dificultats en la contractació: motius</vt:lpstr>
      <vt:lpstr>Competències amb més marge de millora</vt:lpstr>
      <vt:lpstr>Competències més treballades durant el període de pràctiques</vt:lpstr>
      <vt:lpstr>Prospectiva</vt:lpstr>
      <vt:lpstr>Conclusions</vt:lpstr>
      <vt:lpstr>Presentació del PowerPoint</vt:lpstr>
    </vt:vector>
  </TitlesOfParts>
  <Company>AQU Catalunya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46348420Q</dc:creator>
  <cp:lastModifiedBy>Noèlia Grifo Castillo</cp:lastModifiedBy>
  <cp:revision>112</cp:revision>
  <dcterms:created xsi:type="dcterms:W3CDTF">2012-01-24T16:15:21Z</dcterms:created>
  <dcterms:modified xsi:type="dcterms:W3CDTF">2022-07-20T10:51:22Z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27000</vt:r8>
  </property>
  <property fmtid="{D5CDD505-2E9C-101B-9397-08002B2CF9AE}" pid="3" name="ContentTypeId">
    <vt:lpwstr>0x0101006AAE74C2F82E454FB92EF483ADD84271</vt:lpwstr>
  </property>
  <property fmtid="{D5CDD505-2E9C-101B-9397-08002B2CF9AE}" pid="4" name="MediaServiceImageTags">
    <vt:lpwstr/>
  </property>
</Properties>
</file>